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6" r:id="rId1"/>
    <p:sldMasterId id="2147483700" r:id="rId2"/>
    <p:sldMasterId id="2147483719" r:id="rId3"/>
    <p:sldMasterId id="2147483751" r:id="rId4"/>
    <p:sldMasterId id="2147483767" r:id="rId5"/>
  </p:sldMasterIdLst>
  <p:notesMasterIdLst>
    <p:notesMasterId r:id="rId28"/>
  </p:notesMasterIdLst>
  <p:handoutMasterIdLst>
    <p:handoutMasterId r:id="rId29"/>
  </p:handoutMasterIdLst>
  <p:sldIdLst>
    <p:sldId id="2578" r:id="rId6"/>
    <p:sldId id="2558" r:id="rId7"/>
    <p:sldId id="2589" r:id="rId8"/>
    <p:sldId id="2560" r:id="rId9"/>
    <p:sldId id="2592" r:id="rId10"/>
    <p:sldId id="2590" r:id="rId11"/>
    <p:sldId id="2591" r:id="rId12"/>
    <p:sldId id="2593" r:id="rId13"/>
    <p:sldId id="2595" r:id="rId14"/>
    <p:sldId id="2594" r:id="rId15"/>
    <p:sldId id="2585" r:id="rId16"/>
    <p:sldId id="2566" r:id="rId17"/>
    <p:sldId id="2601" r:id="rId18"/>
    <p:sldId id="2598" r:id="rId19"/>
    <p:sldId id="2602" r:id="rId20"/>
    <p:sldId id="2599" r:id="rId21"/>
    <p:sldId id="2603" r:id="rId22"/>
    <p:sldId id="2600" r:id="rId23"/>
    <p:sldId id="2604" r:id="rId24"/>
    <p:sldId id="2596" r:id="rId25"/>
    <p:sldId id="2597" r:id="rId26"/>
    <p:sldId id="2565" r:id="rId27"/>
  </p:sldIdLst>
  <p:sldSz cx="9144000" cy="5143500" type="screen16x9"/>
  <p:notesSz cx="6858000" cy="2476500"/>
  <p:custDataLst>
    <p:tags r:id="rId30"/>
  </p:custDataLst>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11" userDrawn="1">
          <p15:clr>
            <a:srgbClr val="A4A3A4"/>
          </p15:clr>
        </p15:guide>
        <p15:guide id="2" pos="4195" userDrawn="1">
          <p15:clr>
            <a:srgbClr val="A4A3A4"/>
          </p15:clr>
        </p15:guide>
        <p15:guide id="3" pos="839" userDrawn="1">
          <p15:clr>
            <a:srgbClr val="A4A3A4"/>
          </p15:clr>
        </p15:guide>
        <p15:guide id="4" orient="horz" pos="89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briella Bosticco" initials="GB" lastIdx="1" clrIdx="0">
    <p:extLst>
      <p:ext uri="{19B8F6BF-5375-455C-9EA6-DF929625EA0E}">
        <p15:presenceInfo xmlns:p15="http://schemas.microsoft.com/office/powerpoint/2012/main" userId="S::gabriella.bosticco@arbetsformedlingen.se::5f916e46-5a3c-48df-afdb-b716a452dcb0" providerId="AD"/>
      </p:ext>
    </p:extLst>
  </p:cmAuthor>
  <p:cmAuthor id="2" name="Erik Haglund" initials="EH" lastIdx="20" clrIdx="1">
    <p:extLst>
      <p:ext uri="{19B8F6BF-5375-455C-9EA6-DF929625EA0E}">
        <p15:presenceInfo xmlns:p15="http://schemas.microsoft.com/office/powerpoint/2012/main" userId="S::erik.haglund@arbetsformedlingen.se::583ced07-39a2-4a55-aa91-1eaad2c063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95959"/>
    <a:srgbClr val="95C23D"/>
    <a:srgbClr val="00005A"/>
    <a:srgbClr val="EAF2D8"/>
    <a:srgbClr val="DA5187"/>
    <a:srgbClr val="D43372"/>
    <a:srgbClr val="BAD781"/>
    <a:srgbClr val="A5CB5A"/>
    <a:srgbClr val="5959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8273" autoAdjust="0"/>
  </p:normalViewPr>
  <p:slideViewPr>
    <p:cSldViewPr snapToGrid="0">
      <p:cViewPr varScale="1">
        <p:scale>
          <a:sx n="114" d="100"/>
          <a:sy n="114" d="100"/>
        </p:scale>
        <p:origin x="1506" y="102"/>
      </p:cViewPr>
      <p:guideLst>
        <p:guide orient="horz" pos="1711"/>
        <p:guide pos="4195"/>
        <p:guide pos="839"/>
        <p:guide orient="horz" pos="894"/>
      </p:guideLst>
    </p:cSldViewPr>
  </p:slideViewPr>
  <p:notesTextViewPr>
    <p:cViewPr>
      <p:scale>
        <a:sx n="3" d="2"/>
        <a:sy n="3" d="2"/>
      </p:scale>
      <p:origin x="0" y="0"/>
    </p:cViewPr>
  </p:notesTextViewPr>
  <p:notesViewPr>
    <p:cSldViewPr snapToGrid="0" showGuides="1">
      <p:cViewPr varScale="1">
        <p:scale>
          <a:sx n="84" d="100"/>
          <a:sy n="84" d="100"/>
        </p:scale>
        <p:origin x="304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34E04B-E651-4647-A300-2AFAE441B118}" type="datetimeFigureOut">
              <a:rPr lang="sv-SE" smtClean="0"/>
              <a:t>2023-06-08</a:t>
            </a:fld>
            <a:endParaRPr lang="sv-S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B27053-A168-41C7-8F57-9601F9EF8615}" type="slidenum">
              <a:rPr lang="sv-SE" smtClean="0"/>
              <a:t>‹#›</a:t>
            </a:fld>
            <a:endParaRPr lang="sv-SE"/>
          </a:p>
        </p:txBody>
      </p:sp>
    </p:spTree>
    <p:extLst>
      <p:ext uri="{BB962C8B-B14F-4D97-AF65-F5344CB8AC3E}">
        <p14:creationId xmlns:p14="http://schemas.microsoft.com/office/powerpoint/2010/main" val="1478300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6206B-CE5A-4CA3-BD34-3451FD0BA690}" type="datetimeFigureOut">
              <a:rPr lang="sv-SE" smtClean="0"/>
              <a:t>2023-06-08</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3CAE6-3546-4A01-BBE9-044D7CD2D89D}" type="slidenum">
              <a:rPr lang="sv-SE" smtClean="0"/>
              <a:t>‹#›</a:t>
            </a:fld>
            <a:endParaRPr lang="sv-SE"/>
          </a:p>
        </p:txBody>
      </p:sp>
    </p:spTree>
    <p:extLst>
      <p:ext uri="{BB962C8B-B14F-4D97-AF65-F5344CB8AC3E}">
        <p14:creationId xmlns:p14="http://schemas.microsoft.com/office/powerpoint/2010/main" val="150416155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forum.jobtechdev.se/t/underlag-till-bra-mathcning/637"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forum.jobtechdev.se/t/underlag-till-bra-mathcning/637"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i="1" dirty="0">
                <a:effectLst/>
                <a:latin typeface="Georgia" panose="02040502050405020303" pitchFamily="18" charset="0"/>
                <a:ea typeface="Times New Roman" panose="02020603050405020304" pitchFamily="18" charset="0"/>
                <a:cs typeface="Times New Roman" panose="02020603050405020304" pitchFamily="18" charset="0"/>
              </a:rPr>
              <a:t>Om ni saknar något perspektiv på matchning eller om ni saknar data/information för en bra matchning får ni gärna bidra med synpunkter i vårt forum: </a:t>
            </a:r>
            <a:r>
              <a:rPr lang="sv-SE" sz="1000" i="1" u="sng" dirty="0" err="1">
                <a:solidFill>
                  <a:srgbClr val="0563C1"/>
                </a:solidFill>
                <a:effectLst/>
                <a:latin typeface="Georgia" panose="02040502050405020303" pitchFamily="18" charset="0"/>
                <a:ea typeface="Georgia" panose="02040502050405020303" pitchFamily="18" charset="0"/>
                <a:cs typeface="Times New Roman" panose="02020603050405020304" pitchFamily="18" charset="0"/>
                <a:hlinkClick r:id="rId3"/>
              </a:rPr>
              <a:t>JobTech</a:t>
            </a:r>
            <a:r>
              <a:rPr lang="sv-SE" sz="1000" i="1" u="sng" dirty="0">
                <a:solidFill>
                  <a:srgbClr val="0563C1"/>
                </a:solidFill>
                <a:effectLst/>
                <a:latin typeface="Georgia" panose="02040502050405020303" pitchFamily="18" charset="0"/>
                <a:ea typeface="Georgia" panose="02040502050405020303" pitchFamily="18" charset="0"/>
                <a:cs typeface="Times New Roman" panose="02020603050405020304" pitchFamily="18" charset="0"/>
                <a:hlinkClick r:id="rId3"/>
              </a:rPr>
              <a:t> </a:t>
            </a:r>
            <a:r>
              <a:rPr lang="sv-SE" sz="1000" i="1" u="sng" dirty="0" err="1">
                <a:solidFill>
                  <a:srgbClr val="0563C1"/>
                </a:solidFill>
                <a:effectLst/>
                <a:latin typeface="Georgia" panose="02040502050405020303" pitchFamily="18" charset="0"/>
                <a:ea typeface="Georgia" panose="02040502050405020303" pitchFamily="18" charset="0"/>
                <a:cs typeface="Times New Roman" panose="02020603050405020304" pitchFamily="18" charset="0"/>
                <a:hlinkClick r:id="rId3"/>
              </a:rPr>
              <a:t>Dev</a:t>
            </a:r>
            <a:r>
              <a:rPr lang="sv-SE" sz="1000" i="1" u="sng" dirty="0">
                <a:solidFill>
                  <a:srgbClr val="0563C1"/>
                </a:solidFill>
                <a:effectLst/>
                <a:latin typeface="Georgia" panose="02040502050405020303" pitchFamily="18" charset="0"/>
                <a:ea typeface="Georgia" panose="02040502050405020303" pitchFamily="18" charset="0"/>
                <a:cs typeface="Times New Roman" panose="02020603050405020304" pitchFamily="18" charset="0"/>
                <a:hlinkClick r:id="rId3"/>
              </a:rPr>
              <a:t>/underlag till bra matchning</a:t>
            </a:r>
            <a:endParaRPr lang="sv-SE" sz="1000" i="1" u="sng" dirty="0">
              <a:solidFill>
                <a:srgbClr val="0563C1"/>
              </a:solidFill>
              <a:effectLst/>
              <a:latin typeface="Georgia" panose="02040502050405020303" pitchFamily="18" charset="0"/>
              <a:ea typeface="Georgia" panose="02040502050405020303"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1" u="sng" strike="noStrike" kern="0" cap="none" spc="0" normalizeH="0" baseline="0" noProof="0" dirty="0">
              <a:ln>
                <a:noFill/>
              </a:ln>
              <a:solidFill>
                <a:srgbClr val="0563C1"/>
              </a:solidFill>
              <a:effectLst/>
              <a:uLnTx/>
              <a:uFillTx/>
              <a:latin typeface="Georgia" panose="02040502050405020303"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1" u="none" strike="noStrike" kern="0" cap="none" spc="0" normalizeH="0" baseline="0" noProof="0" dirty="0">
                <a:ln>
                  <a:noFill/>
                </a:ln>
                <a:solidFill>
                  <a:srgbClr val="0563C1"/>
                </a:solidFill>
                <a:effectLst/>
                <a:uLnTx/>
                <a:uFillTx/>
                <a:latin typeface="Georgia" panose="02040502050405020303" pitchFamily="18" charset="0"/>
                <a:cs typeface="Times New Roman" panose="02020603050405020304" pitchFamily="18" charset="0"/>
              </a:rPr>
              <a:t>Där får du gärna också återkoppla på workshopmaterialet.</a:t>
            </a:r>
            <a:endParaRPr kumimoji="0" lang="sv-SE" sz="1000" b="0" i="1" u="none" strike="noStrike" kern="0" cap="none" spc="0" normalizeH="0" baseline="0" noProof="0" dirty="0">
              <a:ln>
                <a:noFill/>
              </a:ln>
              <a:solidFill>
                <a:srgbClr val="5E5E5E">
                  <a:lumMod val="50000"/>
                </a:srgbClr>
              </a:solidFill>
              <a:effectLst/>
              <a:uLnTx/>
              <a:uFillTx/>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B10093-312A-43C9-8102-EDDB8806057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2333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ts val="1400"/>
              </a:lnSpc>
              <a:spcBef>
                <a:spcPts val="0"/>
              </a:spcBef>
              <a:spcAft>
                <a:spcPts val="1000"/>
              </a:spcAft>
              <a:buClrTx/>
              <a:buSzTx/>
              <a:buFontTx/>
              <a:buNone/>
              <a:tabLst/>
              <a:defRPr/>
            </a:pPr>
            <a:r>
              <a:rPr lang="sv-SE" sz="1800" i="1" dirty="0">
                <a:effectLst/>
                <a:latin typeface="Georgia" panose="02040502050405020303" pitchFamily="18" charset="0"/>
                <a:cs typeface="Times New Roman" panose="02020603050405020304" pitchFamily="18" charset="0"/>
              </a:rPr>
              <a:t>Rapporten är inte uttömmande eller fullständig. Skribenterna för de fyra olika perspektiven står själva för sina texter och Arbetsförmedlingen tar inte ställning till hur värdefulla perspektiven är för att skapa en bra matchning. Avsikten har varit att främja en dialog och diskussion om matchning som mångfasetterat begrepp och ämnesområde.</a:t>
            </a:r>
          </a:p>
        </p:txBody>
      </p:sp>
    </p:spTree>
    <p:extLst>
      <p:ext uri="{BB962C8B-B14F-4D97-AF65-F5344CB8AC3E}">
        <p14:creationId xmlns:p14="http://schemas.microsoft.com/office/powerpoint/2010/main" val="3943426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ts val="1400"/>
              </a:lnSpc>
              <a:spcBef>
                <a:spcPts val="0"/>
              </a:spcBef>
              <a:spcAft>
                <a:spcPts val="0"/>
              </a:spcAft>
              <a:buClrTx/>
              <a:buSzTx/>
              <a:buFont typeface="Times New Roman" panose="02020603050405020304" pitchFamily="18" charset="0"/>
              <a:buNone/>
              <a:tabLst>
                <a:tab pos="228600" algn="l"/>
                <a:tab pos="828040" algn="l"/>
              </a:tabLst>
              <a:defRPr/>
            </a:pPr>
            <a:r>
              <a:rPr lang="sv-SE" sz="1800" i="1" dirty="0">
                <a:effectLst/>
                <a:latin typeface="Georgia" panose="02040502050405020303" pitchFamily="18" charset="0"/>
                <a:ea typeface="Times New Roman" panose="02020603050405020304" pitchFamily="18" charset="0"/>
                <a:cs typeface="Times New Roman" panose="02020603050405020304" pitchFamily="18" charset="0"/>
              </a:rPr>
              <a:t>När vi skapar stöd för matchning kommer de att vare sig vi vill det eller ej, vila på beställares och utvecklares förståelse för vilka data och beslutsunderlag som ger indikation om när en bra matchning uppnåtts. </a:t>
            </a:r>
          </a:p>
          <a:p>
            <a:pPr marL="0" marR="0" lvl="0" indent="0" algn="l" defTabSz="914400" rtl="0" eaLnBrk="1" fontAlgn="auto" latinLnBrk="0" hangingPunct="1">
              <a:lnSpc>
                <a:spcPts val="1400"/>
              </a:lnSpc>
              <a:spcBef>
                <a:spcPts val="0"/>
              </a:spcBef>
              <a:spcAft>
                <a:spcPts val="0"/>
              </a:spcAft>
              <a:buClrTx/>
              <a:buSzTx/>
              <a:buFont typeface="Times New Roman" panose="02020603050405020304" pitchFamily="18" charset="0"/>
              <a:buNone/>
              <a:tabLst>
                <a:tab pos="228600" algn="l"/>
                <a:tab pos="828040" algn="l"/>
              </a:tabLst>
              <a:defRPr/>
            </a:pPr>
            <a:endParaRPr lang="sv-SE" sz="1800" i="1" dirty="0">
              <a:effectLst/>
              <a:latin typeface="Georgia" panose="02040502050405020303"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ts val="1400"/>
              </a:lnSpc>
              <a:spcBef>
                <a:spcPts val="0"/>
              </a:spcBef>
              <a:spcAft>
                <a:spcPts val="0"/>
              </a:spcAft>
              <a:buClrTx/>
              <a:buSzTx/>
              <a:buFont typeface="Times New Roman" panose="02020603050405020304" pitchFamily="18" charset="0"/>
              <a:buNone/>
              <a:tabLst>
                <a:tab pos="228600" algn="l"/>
                <a:tab pos="828040" algn="l"/>
              </a:tabLst>
              <a:defRPr/>
            </a:pPr>
            <a:r>
              <a:rPr lang="sv-SE" sz="1800" i="1" dirty="0">
                <a:effectLst/>
                <a:latin typeface="Georgia" panose="02040502050405020303" pitchFamily="18" charset="0"/>
                <a:ea typeface="Times New Roman" panose="02020603050405020304" pitchFamily="18" charset="0"/>
                <a:cs typeface="Times New Roman" panose="02020603050405020304" pitchFamily="18" charset="0"/>
              </a:rPr>
              <a:t>Det finns därför anledning att lyfta fram fyra perspektiv som ofta ligger till grund för förståelse och processer idag.</a:t>
            </a:r>
          </a:p>
          <a:p>
            <a:pPr marL="0" marR="0" lvl="0" indent="0" algn="l" defTabSz="914400" rtl="0" eaLnBrk="1" fontAlgn="auto" latinLnBrk="0" hangingPunct="1">
              <a:lnSpc>
                <a:spcPts val="1400"/>
              </a:lnSpc>
              <a:spcBef>
                <a:spcPts val="0"/>
              </a:spcBef>
              <a:spcAft>
                <a:spcPts val="0"/>
              </a:spcAft>
              <a:buClrTx/>
              <a:buSzTx/>
              <a:buFont typeface="Times New Roman" panose="02020603050405020304" pitchFamily="18" charset="0"/>
              <a:buNone/>
              <a:tabLst>
                <a:tab pos="228600" algn="l"/>
                <a:tab pos="828040" algn="l"/>
              </a:tabLst>
              <a:defRPr/>
            </a:pPr>
            <a:endParaRPr lang="sv-SE" sz="1800" i="1" dirty="0">
              <a:effectLst/>
              <a:latin typeface="Georgia" panose="02040502050405020303"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ts val="1400"/>
              </a:lnSpc>
              <a:spcBef>
                <a:spcPts val="0"/>
              </a:spcBef>
              <a:spcAft>
                <a:spcPts val="0"/>
              </a:spcAft>
              <a:buClrTx/>
              <a:buSzTx/>
              <a:buFont typeface="Times New Roman" panose="02020603050405020304" pitchFamily="18" charset="0"/>
              <a:buNone/>
              <a:tabLst>
                <a:tab pos="228600" algn="l"/>
                <a:tab pos="828040" algn="l"/>
              </a:tabLst>
              <a:defRPr/>
            </a:pPr>
            <a:r>
              <a:rPr lang="sv-SE" sz="1800" i="1" dirty="0">
                <a:effectLst/>
                <a:latin typeface="Georgia" panose="02040502050405020303" pitchFamily="18" charset="0"/>
                <a:ea typeface="Times New Roman" panose="02020603050405020304" pitchFamily="18" charset="0"/>
                <a:cs typeface="Times New Roman" panose="02020603050405020304" pitchFamily="18" charset="0"/>
              </a:rPr>
              <a:t>De olika perspektiven beskriver hur de ser på en bra matchning samt vilka data och beslutsunderlag de tar fasta på.</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B10093-312A-43C9-8102-EDDB8806057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9493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000" i="1" dirty="0">
                <a:effectLst/>
                <a:latin typeface="Georgia" panose="02040502050405020303" pitchFamily="18" charset="0"/>
                <a:ea typeface="Georgia" panose="02040502050405020303" pitchFamily="18" charset="0"/>
                <a:cs typeface="Times New Roman" panose="02020603050405020304" pitchFamily="18" charset="0"/>
              </a:rPr>
              <a:t>PRODUKTIVITET = KVALITET</a:t>
            </a:r>
          </a:p>
          <a:p>
            <a:r>
              <a:rPr lang="sv-SE" sz="1000" i="1" dirty="0">
                <a:effectLst/>
                <a:latin typeface="Georgia" panose="02040502050405020303" pitchFamily="18" charset="0"/>
                <a:ea typeface="Georgia" panose="02040502050405020303" pitchFamily="18" charset="0"/>
                <a:cs typeface="Times New Roman" panose="02020603050405020304" pitchFamily="18" charset="0"/>
              </a:rPr>
              <a:t>Matchningskvaliteten - en anställnings produktivitet - beror på hur väl den anställdes egenskaper överensstämmer med de egenskaper som krävs för att utföra det aktuella arbetet.</a:t>
            </a:r>
          </a:p>
          <a:p>
            <a:endParaRPr lang="sv-SE" sz="1000" i="1" dirty="0">
              <a:effectLst/>
              <a:latin typeface="Georgia" panose="02040502050405020303" pitchFamily="18" charset="0"/>
              <a:ea typeface="Georgia" panose="02040502050405020303" pitchFamily="18" charset="0"/>
              <a:cs typeface="Times New Roman" panose="02020603050405020304" pitchFamily="18" charset="0"/>
            </a:endParaRPr>
          </a:p>
          <a:p>
            <a:r>
              <a:rPr lang="sv-SE" sz="1000" i="1" dirty="0">
                <a:effectLst/>
                <a:latin typeface="Georgia" panose="02040502050405020303" pitchFamily="18" charset="0"/>
                <a:ea typeface="Georgia" panose="02040502050405020303" pitchFamily="18" charset="0"/>
                <a:cs typeface="Times New Roman" panose="02020603050405020304" pitchFamily="18" charset="0"/>
              </a:rPr>
              <a:t>Matchningskvalitet har även betydelse på en aggregerad makronivå och då på effektiviteten i ekonomin. </a:t>
            </a:r>
          </a:p>
          <a:p>
            <a:endParaRPr lang="sv-SE" sz="1000" i="1" dirty="0">
              <a:effectLst/>
              <a:latin typeface="Georgia" panose="02040502050405020303" pitchFamily="18" charset="0"/>
              <a:ea typeface="Georgia" panose="02040502050405020303" pitchFamily="18" charset="0"/>
              <a:cs typeface="Times New Roman" panose="02020603050405020304" pitchFamily="18" charset="0"/>
            </a:endParaRPr>
          </a:p>
          <a:p>
            <a:r>
              <a:rPr lang="sv-SE" sz="1000" i="1" dirty="0">
                <a:effectLst/>
                <a:latin typeface="Georgia" panose="02040502050405020303" pitchFamily="18" charset="0"/>
                <a:ea typeface="Georgia" panose="02040502050405020303" pitchFamily="18" charset="0"/>
                <a:cs typeface="Times New Roman" panose="02020603050405020304" pitchFamily="18" charset="0"/>
              </a:rPr>
              <a:t>Utmanande att mäta matchningskvalitet</a:t>
            </a:r>
            <a:br>
              <a:rPr lang="sv-SE" sz="1000" i="1" dirty="0">
                <a:effectLst/>
                <a:latin typeface="Georgia" panose="02040502050405020303" pitchFamily="18" charset="0"/>
                <a:ea typeface="Georgia" panose="02040502050405020303" pitchFamily="18" charset="0"/>
                <a:cs typeface="Times New Roman" panose="02020603050405020304" pitchFamily="18" charset="0"/>
              </a:rPr>
            </a:br>
            <a:r>
              <a:rPr lang="sv-SE" sz="1000" i="1" dirty="0">
                <a:effectLst/>
                <a:latin typeface="Georgia" panose="02040502050405020303" pitchFamily="18" charset="0"/>
                <a:ea typeface="Georgia" panose="02040502050405020303" pitchFamily="18" charset="0"/>
                <a:cs typeface="Times New Roman" panose="02020603050405020304" pitchFamily="18" charset="0"/>
              </a:rPr>
              <a:t>- Matchningskvalitet är inte observerad vid anställningstillfället, då produktivitet är något som realiseras i efterhand. </a:t>
            </a:r>
          </a:p>
          <a:p>
            <a:endParaRPr lang="sv-SE" sz="1000" i="1" dirty="0">
              <a:effectLst/>
              <a:latin typeface="Georgia" panose="02040502050405020303" pitchFamily="18" charset="0"/>
              <a:ea typeface="Georgia" panose="02040502050405020303" pitchFamily="18" charset="0"/>
              <a:cs typeface="Times New Roman" panose="02020603050405020304" pitchFamily="18" charset="0"/>
            </a:endParaRPr>
          </a:p>
          <a:p>
            <a:r>
              <a:rPr lang="sv-SE" sz="1000" i="1" dirty="0">
                <a:effectLst/>
                <a:latin typeface="Georgia" panose="02040502050405020303" pitchFamily="18" charset="0"/>
                <a:ea typeface="Georgia" panose="02040502050405020303" pitchFamily="18" charset="0"/>
                <a:cs typeface="Times New Roman" panose="02020603050405020304" pitchFamily="18" charset="0"/>
              </a:rPr>
              <a:t>En svensk uppmärksammad studie visar bland annat att missmatchning är vanligare för arbetstagare med mindre tidigare arbetslivserfarenhet, och för dem som kommer från arbetslöshet.</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B10093-312A-43C9-8102-EDDB8806057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3528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dirty="0"/>
              <a:t>Försök att ställa dig i det ekonomiska perspektivet, vilken information skulle du ta fasta på? Skriv ned på egen hand och spara.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B10093-312A-43C9-8102-EDDB8806057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641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dirty="0"/>
              <a:t>Tänk inte vad du som arbetsförmedlare behöver för information, utan vad en arbetssökande, arbetstagare eller arbetsgivare behöver för information, för att ta beslut utifrån sin egen beslutshorisont. </a:t>
            </a:r>
            <a:br>
              <a:rPr lang="sv-SE" i="1" dirty="0"/>
            </a:br>
            <a:r>
              <a:rPr lang="sv-SE" i="1" dirty="0"/>
              <a:t>Även om det är individens egen beslutshorisont kan fortfarande en del av arbetet handla om att vidga perspektiven, så att individen får syn på information som pekar mot sådant som ligger utanför tidigare beslutshorisont.</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B10093-312A-43C9-8102-EDDB8806057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1184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Försök att ställa dig i det företagsekonomiska perspektivet, vilken information skulle du ta fasta på? Skriv ned på egen hand och spara.</a:t>
            </a:r>
          </a:p>
          <a:p>
            <a:endParaRPr lang="sv-SE" i="1"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B10093-312A-43C9-8102-EDDB8806057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464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dirty="0"/>
              <a:t>Perspektivet utgår från en kartläggning (psykolog) tillsammans med den arbetssökande av hens yrkesintressen, individuella resurser och förutsättningar. Syftet är dels att ge den arbetssökande möjlighet till egna insikter om sina resurser och förutsättningar. Perspektivet kan också användas för att ta fram beslutsunderlag till nästa steg mot studier eller arbete.</a:t>
            </a:r>
          </a:p>
          <a:p>
            <a:endParaRPr lang="sv-SE" i="1" dirty="0"/>
          </a:p>
          <a:p>
            <a:r>
              <a:rPr lang="sv-SE" i="1" dirty="0"/>
              <a:t>Det utgår från bred forskning och från individfaktorer som på gruppnivå visat sig påverka arbetsprestation. Forskning som bland annat lett fram till etablerade teorier om yrkesintressen och drivkrafter vid yrkesval.</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B10093-312A-43C9-8102-EDDB8806057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5864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Försök att ställa dig i det arbetspsykologiska perspektivet, vilken information skulle du ta fasta på? Skriv ned på egen hand och spara.</a:t>
            </a:r>
          </a:p>
          <a:p>
            <a:endParaRPr lang="sv-SE" i="1"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B10093-312A-43C9-8102-EDDB8806057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1668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defRPr/>
            </a:pPr>
            <a:r>
              <a:rPr lang="sv-SE" sz="2400" i="1" kern="0" dirty="0">
                <a:solidFill>
                  <a:srgbClr val="000000"/>
                </a:solidFill>
                <a:latin typeface="Georgia"/>
                <a:cs typeface="Helvetica"/>
                <a:sym typeface="Georgia"/>
              </a:rPr>
              <a:t>Ett vanligt missförstånd är att matchningsprocessen blir mer objektiv desto mer data och algoritmer som används.</a:t>
            </a:r>
          </a:p>
          <a:p>
            <a:pPr marL="257175" indent="-257175">
              <a:lnSpc>
                <a:spcPct val="120000"/>
              </a:lnSpc>
              <a:buFont typeface="Arial" panose="020B0604020202020204" pitchFamily="34" charset="0"/>
              <a:buChar char="•"/>
              <a:defRPr/>
            </a:pPr>
            <a:r>
              <a:rPr lang="sv-SE" sz="2400" i="1" kern="0" dirty="0">
                <a:solidFill>
                  <a:srgbClr val="000000"/>
                </a:solidFill>
                <a:latin typeface="Georgia"/>
                <a:cs typeface="Helvetica"/>
                <a:sym typeface="Georgia"/>
              </a:rPr>
              <a:t>Men alla led i matchningsprocesser kan leda till oetiska konsekvenser oavsett om de utförs av människor eller av digitala lösningar.</a:t>
            </a:r>
          </a:p>
          <a:p>
            <a:pPr marL="0" marR="0" lvl="0" indent="0" algn="l" defTabSz="1219169" rtl="0" eaLnBrk="1" fontAlgn="auto" latinLnBrk="0" hangingPunct="0">
              <a:lnSpc>
                <a:spcPct val="100000"/>
              </a:lnSpc>
              <a:spcBef>
                <a:spcPts val="0"/>
              </a:spcBef>
              <a:spcAft>
                <a:spcPts val="0"/>
              </a:spcAft>
              <a:buClrTx/>
              <a:buSzTx/>
              <a:buFontTx/>
              <a:buNone/>
              <a:tabLst/>
              <a:defRPr sz="4000" spc="-100">
                <a:solidFill>
                  <a:srgbClr val="000000"/>
                </a:solidFill>
                <a:latin typeface="Georgia"/>
                <a:ea typeface="Georgia"/>
                <a:cs typeface="Georgia"/>
                <a:sym typeface="Georgia"/>
              </a:defRPr>
            </a:pPr>
            <a:endParaRPr kumimoji="0" lang="sv-SE" sz="2400" b="0" i="1" u="none" strike="noStrike" kern="0" cap="none" spc="-50" normalizeH="0" baseline="0" noProof="0" dirty="0">
              <a:ln>
                <a:noFill/>
              </a:ln>
              <a:solidFill>
                <a:srgbClr val="000000"/>
              </a:solidFill>
              <a:effectLst/>
              <a:uLnTx/>
              <a:uFillTx/>
              <a:latin typeface="Georgia"/>
              <a:sym typeface="Georgia"/>
            </a:endParaRPr>
          </a:p>
          <a:p>
            <a:pPr marL="0" marR="0" lvl="0" indent="0" algn="l" defTabSz="1219169" rtl="0" eaLnBrk="1" fontAlgn="auto" latinLnBrk="0" hangingPunct="0">
              <a:lnSpc>
                <a:spcPct val="100000"/>
              </a:lnSpc>
              <a:spcBef>
                <a:spcPts val="0"/>
              </a:spcBef>
              <a:spcAft>
                <a:spcPts val="0"/>
              </a:spcAft>
              <a:buClrTx/>
              <a:buSzTx/>
              <a:buFontTx/>
              <a:buNone/>
              <a:tabLst/>
              <a:defRPr sz="4000" spc="-100">
                <a:solidFill>
                  <a:srgbClr val="000000"/>
                </a:solidFill>
                <a:latin typeface="Georgia"/>
                <a:ea typeface="Georgia"/>
                <a:cs typeface="Georgia"/>
                <a:sym typeface="Georgia"/>
              </a:defRPr>
            </a:pPr>
            <a:r>
              <a:rPr kumimoji="0" lang="sv-SE" sz="2400" b="0" i="1" u="none" strike="noStrike" kern="0" cap="none" spc="-50" normalizeH="0" baseline="0" noProof="0" dirty="0">
                <a:ln>
                  <a:noFill/>
                </a:ln>
                <a:solidFill>
                  <a:srgbClr val="000000"/>
                </a:solidFill>
                <a:effectLst/>
                <a:uLnTx/>
                <a:uFillTx/>
                <a:latin typeface="Georgia"/>
                <a:sym typeface="Georgia"/>
              </a:rPr>
              <a:t>Utmaningar med digital matchning: Samhällsbias och diskriminering, v</a:t>
            </a:r>
            <a:r>
              <a:rPr lang="sv-SE" sz="2400" i="1" kern="0" spc="-50" dirty="0" err="1">
                <a:solidFill>
                  <a:srgbClr val="000000"/>
                </a:solidFill>
                <a:latin typeface="Georgia"/>
                <a:sym typeface="Georgia"/>
              </a:rPr>
              <a:t>iss</a:t>
            </a:r>
            <a:r>
              <a:rPr lang="sv-SE" sz="2400" i="1" kern="0" spc="-50" dirty="0">
                <a:solidFill>
                  <a:srgbClr val="000000"/>
                </a:solidFill>
                <a:latin typeface="Georgia"/>
                <a:sym typeface="Georgia"/>
              </a:rPr>
              <a:t> kunskap missgynnas av data-drivna metoder, ö</a:t>
            </a:r>
            <a:r>
              <a:rPr kumimoji="0" lang="sv-SE" sz="2400" b="0" i="1" u="none" strike="noStrike" kern="0" cap="none" spc="-50" normalizeH="0" baseline="0" noProof="0" dirty="0" err="1">
                <a:ln>
                  <a:noFill/>
                </a:ln>
                <a:solidFill>
                  <a:srgbClr val="000000"/>
                </a:solidFill>
                <a:effectLst/>
                <a:uLnTx/>
                <a:uFillTx/>
                <a:latin typeface="Georgia"/>
                <a:sym typeface="Georgia"/>
              </a:rPr>
              <a:t>verdriven</a:t>
            </a:r>
            <a:r>
              <a:rPr kumimoji="0" lang="sv-SE" sz="2400" b="0" i="1" u="none" strike="noStrike" kern="0" cap="none" spc="-50" normalizeH="0" baseline="0" noProof="0" dirty="0">
                <a:ln>
                  <a:noFill/>
                </a:ln>
                <a:solidFill>
                  <a:srgbClr val="000000"/>
                </a:solidFill>
                <a:effectLst/>
                <a:uLnTx/>
                <a:uFillTx/>
                <a:latin typeface="Georgia"/>
                <a:sym typeface="Georgia"/>
              </a:rPr>
              <a:t> och osäker användning av personinformation från rekrytering, karriärkompetens och digitalt utanförskap och otydligt ansvar när data-drivna modeller går fel.</a:t>
            </a:r>
          </a:p>
          <a:p>
            <a:pPr marL="0" marR="0" lvl="0" indent="0" algn="l" defTabSz="1219169" rtl="0" eaLnBrk="1" fontAlgn="auto" latinLnBrk="0" hangingPunct="0">
              <a:lnSpc>
                <a:spcPct val="100000"/>
              </a:lnSpc>
              <a:spcBef>
                <a:spcPts val="0"/>
              </a:spcBef>
              <a:spcAft>
                <a:spcPts val="0"/>
              </a:spcAft>
              <a:buClrTx/>
              <a:buSzTx/>
              <a:buFontTx/>
              <a:buNone/>
              <a:tabLst/>
              <a:defRPr sz="4000" spc="-100">
                <a:solidFill>
                  <a:srgbClr val="000000"/>
                </a:solidFill>
                <a:latin typeface="Georgia"/>
                <a:ea typeface="Georgia"/>
                <a:cs typeface="Georgia"/>
                <a:sym typeface="Georgia"/>
              </a:defRPr>
            </a:pPr>
            <a:endParaRPr kumimoji="0" lang="sv-SE" sz="2400" b="0" i="1" u="none" strike="noStrike" kern="0" cap="none" spc="-50" normalizeH="0" baseline="0" noProof="0" dirty="0">
              <a:ln>
                <a:noFill/>
              </a:ln>
              <a:solidFill>
                <a:srgbClr val="000000"/>
              </a:solidFill>
              <a:effectLst/>
              <a:uLnTx/>
              <a:uFillTx/>
              <a:latin typeface="Georgia"/>
              <a:sym typeface="Georgia"/>
            </a:endParaRPr>
          </a:p>
          <a:p>
            <a:pPr>
              <a:lnSpc>
                <a:spcPts val="1400"/>
              </a:lnSpc>
              <a:spcAft>
                <a:spcPts val="1000"/>
              </a:spcAft>
            </a:pPr>
            <a:r>
              <a:rPr lang="sv-SE" sz="2400" i="1" dirty="0">
                <a:effectLst/>
                <a:latin typeface="Georgia" panose="02040502050405020303" pitchFamily="18" charset="0"/>
                <a:ea typeface="Georgia" panose="02040502050405020303" pitchFamily="18" charset="0"/>
                <a:cs typeface="Times New Roman" panose="02020603050405020304" pitchFamily="18" charset="0"/>
              </a:rPr>
              <a:t>De vanligaste verktygen på arbetsmarknaden är de webbsidor som erbjuder platsannonsering och en sökfunktion för annonserna. </a:t>
            </a:r>
          </a:p>
          <a:p>
            <a:pPr>
              <a:lnSpc>
                <a:spcPts val="1400"/>
              </a:lnSpc>
              <a:spcAft>
                <a:spcPts val="1000"/>
              </a:spcAft>
            </a:pPr>
            <a:r>
              <a:rPr lang="sv-SE" sz="2400" i="1" dirty="0">
                <a:effectLst/>
                <a:latin typeface="Georgia" panose="02040502050405020303" pitchFamily="18" charset="0"/>
                <a:ea typeface="Georgia" panose="02040502050405020303" pitchFamily="18" charset="0"/>
                <a:cs typeface="Times New Roman" panose="02020603050405020304" pitchFamily="18" charset="0"/>
              </a:rPr>
              <a:t>Här finns utmaningar ur den arbetssökandes perspektiv.</a:t>
            </a:r>
          </a:p>
          <a:p>
            <a:endParaRPr lang="sv-SE" i="1" dirty="0"/>
          </a:p>
          <a:p>
            <a:pPr marL="342900" lvl="0" indent="-342900">
              <a:buFont typeface="Symbol" panose="05050102010706020507" pitchFamily="18" charset="2"/>
              <a:buChar char=""/>
            </a:pPr>
            <a:r>
              <a:rPr lang="sv-SE" sz="1200" b="1" i="1" dirty="0">
                <a:effectLst/>
                <a:latin typeface="Georgia" panose="02040502050405020303" pitchFamily="18" charset="0"/>
                <a:ea typeface="Georgia" panose="02040502050405020303" pitchFamily="18" charset="0"/>
                <a:cs typeface="Times New Roman" panose="02020603050405020304" pitchFamily="18" charset="0"/>
              </a:rPr>
              <a:t>Likriktning</a:t>
            </a:r>
            <a:br>
              <a:rPr lang="sv-SE" sz="1200" i="1" dirty="0">
                <a:effectLst/>
                <a:latin typeface="Georgia" panose="02040502050405020303" pitchFamily="18" charset="0"/>
                <a:ea typeface="Georgia" panose="02040502050405020303" pitchFamily="18" charset="0"/>
                <a:cs typeface="Times New Roman" panose="02020603050405020304" pitchFamily="18" charset="0"/>
              </a:rPr>
            </a:br>
            <a:r>
              <a:rPr lang="sv-SE" sz="1200" i="1" dirty="0">
                <a:effectLst/>
                <a:latin typeface="Georgia" panose="02040502050405020303" pitchFamily="18" charset="0"/>
                <a:ea typeface="Georgia" panose="02040502050405020303" pitchFamily="18" charset="0"/>
                <a:cs typeface="Times New Roman" panose="02020603050405020304" pitchFamily="18" charset="0"/>
              </a:rPr>
              <a:t>Sajterna är snarlika funktions- och tjänstemässigt. De allra flesta är generella, erbjuder filtrering per geografisk plats och yrkeskategori. </a:t>
            </a:r>
            <a:br>
              <a:rPr lang="sv-SE" sz="1200" i="1" dirty="0">
                <a:effectLst/>
                <a:latin typeface="Georgia" panose="02040502050405020303" pitchFamily="18" charset="0"/>
                <a:ea typeface="Georgia" panose="02040502050405020303" pitchFamily="18" charset="0"/>
                <a:cs typeface="Times New Roman" panose="02020603050405020304" pitchFamily="18" charset="0"/>
              </a:rPr>
            </a:br>
            <a:r>
              <a:rPr lang="sv-SE" sz="1200" i="1" dirty="0">
                <a:effectLst/>
                <a:latin typeface="Georgia" panose="02040502050405020303" pitchFamily="18" charset="0"/>
                <a:ea typeface="Georgia" panose="02040502050405020303" pitchFamily="18" charset="0"/>
                <a:cs typeface="Times New Roman" panose="02020603050405020304" pitchFamily="18" charset="0"/>
              </a:rPr>
              <a:t>De har artiklar med tips för jobbsökning och erbjuder prenumeration per epost för en viss yrkeskategori eller ett visst sökord. </a:t>
            </a:r>
          </a:p>
          <a:p>
            <a:pPr marL="342900" lvl="0" indent="-342900">
              <a:buFont typeface="Symbol" panose="05050102010706020507" pitchFamily="18" charset="2"/>
              <a:buChar char=""/>
            </a:pPr>
            <a:r>
              <a:rPr lang="sv-SE" sz="1200" b="1" i="1" dirty="0">
                <a:effectLst/>
                <a:latin typeface="Georgia" panose="02040502050405020303" pitchFamily="18" charset="0"/>
                <a:ea typeface="Georgia" panose="02040502050405020303" pitchFamily="18" charset="0"/>
                <a:cs typeface="Times New Roman" panose="02020603050405020304" pitchFamily="18" charset="0"/>
              </a:rPr>
              <a:t>Bristande transparens</a:t>
            </a:r>
            <a:br>
              <a:rPr lang="sv-SE" sz="1200" i="1" dirty="0">
                <a:effectLst/>
                <a:latin typeface="Georgia" panose="02040502050405020303" pitchFamily="18" charset="0"/>
                <a:ea typeface="Georgia" panose="02040502050405020303" pitchFamily="18" charset="0"/>
                <a:cs typeface="Times New Roman" panose="02020603050405020304" pitchFamily="18" charset="0"/>
              </a:rPr>
            </a:br>
            <a:r>
              <a:rPr lang="sv-SE" sz="1200" i="1" dirty="0">
                <a:effectLst/>
                <a:latin typeface="Georgia" panose="02040502050405020303" pitchFamily="18" charset="0"/>
                <a:ea typeface="Georgia" panose="02040502050405020303" pitchFamily="18" charset="0"/>
                <a:cs typeface="Times New Roman" panose="02020603050405020304" pitchFamily="18" charset="0"/>
              </a:rPr>
              <a:t>För många sajter saknas tydliga uppgifter om: </a:t>
            </a:r>
            <a:r>
              <a:rPr lang="sv-SE" sz="1200" i="1" dirty="0">
                <a:effectLst/>
                <a:latin typeface="Georgia" panose="02040502050405020303" pitchFamily="18" charset="0"/>
                <a:ea typeface="Times New Roman" panose="02020603050405020304" pitchFamily="18" charset="0"/>
                <a:cs typeface="Times New Roman" panose="02020603050405020304" pitchFamily="18" charset="0"/>
              </a:rPr>
              <a:t>antalet annonser ; annonskälla (dubbletter av annonser finns) ; </a:t>
            </a:r>
            <a:br>
              <a:rPr lang="sv-SE" sz="1200" i="1" dirty="0">
                <a:effectLst/>
                <a:latin typeface="Georgia" panose="02040502050405020303" pitchFamily="18" charset="0"/>
                <a:ea typeface="Times New Roman" panose="02020603050405020304" pitchFamily="18" charset="0"/>
                <a:cs typeface="Times New Roman" panose="02020603050405020304" pitchFamily="18" charset="0"/>
              </a:rPr>
            </a:br>
            <a:r>
              <a:rPr lang="sv-SE" sz="1200" i="1" dirty="0">
                <a:effectLst/>
                <a:latin typeface="Georgia" panose="02040502050405020303" pitchFamily="18" charset="0"/>
                <a:ea typeface="Times New Roman" panose="02020603050405020304" pitchFamily="18" charset="0"/>
                <a:cs typeface="Times New Roman" panose="02020603050405020304" pitchFamily="18" charset="0"/>
              </a:rPr>
              <a:t>sökmotorns funktion – dvs hur annonser söks fram ; kategoriseringen av annonser avseende bransch/yrke för filtrering</a:t>
            </a:r>
            <a:r>
              <a:rPr lang="sv-SE" sz="1200" i="1" dirty="0">
                <a:effectLst/>
                <a:latin typeface="Georgia" panose="02040502050405020303" pitchFamily="18" charset="0"/>
                <a:ea typeface="Georgia" panose="02040502050405020303" pitchFamily="18" charset="0"/>
                <a:cs typeface="Times New Roman" panose="02020603050405020304" pitchFamily="18" charset="0"/>
              </a:rPr>
              <a:t> </a:t>
            </a:r>
          </a:p>
          <a:p>
            <a:pPr marL="342900" lvl="0" indent="-342900">
              <a:buFont typeface="Symbol" panose="05050102010706020507" pitchFamily="18" charset="2"/>
              <a:buChar char=""/>
            </a:pPr>
            <a:r>
              <a:rPr lang="sv-SE" sz="1200" b="1" i="1" dirty="0">
                <a:effectLst/>
                <a:latin typeface="Georgia" panose="02040502050405020303" pitchFamily="18" charset="0"/>
                <a:ea typeface="Georgia" panose="02040502050405020303" pitchFamily="18" charset="0"/>
                <a:cs typeface="Times New Roman" panose="02020603050405020304" pitchFamily="18" charset="0"/>
              </a:rPr>
              <a:t>Liten möjlighet för användare att komma med spontan feedback</a:t>
            </a:r>
            <a:br>
              <a:rPr lang="sv-SE" sz="1200" b="1" i="1" dirty="0">
                <a:effectLst/>
                <a:latin typeface="Georgia" panose="02040502050405020303" pitchFamily="18" charset="0"/>
                <a:ea typeface="Georgia" panose="02040502050405020303" pitchFamily="18" charset="0"/>
                <a:cs typeface="Times New Roman" panose="02020603050405020304" pitchFamily="18" charset="0"/>
              </a:rPr>
            </a:br>
            <a:r>
              <a:rPr lang="sv-SE" sz="1200" i="1" dirty="0">
                <a:effectLst/>
                <a:latin typeface="Georgia" panose="02040502050405020303" pitchFamily="18" charset="0"/>
                <a:ea typeface="Georgia" panose="02040502050405020303" pitchFamily="18" charset="0"/>
                <a:cs typeface="Times New Roman" panose="02020603050405020304" pitchFamily="18" charset="0"/>
              </a:rPr>
              <a:t>Vad tycker användarna om sajterna? I undersökningen ses få ingångar för att ge återkoppling.</a:t>
            </a:r>
          </a:p>
          <a:p>
            <a:r>
              <a:rPr lang="sv-SE" i="1" dirty="0"/>
              <a:t>. </a:t>
            </a:r>
          </a:p>
          <a:p>
            <a:endParaRPr lang="sv-SE" i="1"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B10093-312A-43C9-8102-EDDB8806057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766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Försök att ställa dig i det etiska perspektivet, vad skulle du ta fasta på som mest problematiskt? Skriv ned på egen hand och spara.</a:t>
            </a:r>
          </a:p>
          <a:p>
            <a:endParaRPr lang="sv-SE" i="1"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B10093-312A-43C9-8102-EDDB8806057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8093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900"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345591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ts val="1400"/>
              </a:lnSpc>
              <a:spcBef>
                <a:spcPts val="0"/>
              </a:spcBef>
              <a:spcAft>
                <a:spcPts val="1000"/>
              </a:spcAft>
              <a:buClrTx/>
              <a:buSzTx/>
              <a:buFontTx/>
              <a:buNone/>
              <a:tabLst/>
              <a:defRPr/>
            </a:pPr>
            <a:endParaRPr lang="sv-SE" sz="1800" i="1" dirty="0">
              <a:effectLst/>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790098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ts val="1400"/>
              </a:lnSpc>
              <a:spcBef>
                <a:spcPts val="0"/>
              </a:spcBef>
              <a:spcAft>
                <a:spcPts val="0"/>
              </a:spcAft>
              <a:buClrTx/>
              <a:buSzTx/>
              <a:buFont typeface="Times New Roman" panose="02020603050405020304" pitchFamily="18" charset="0"/>
              <a:buNone/>
              <a:tabLst>
                <a:tab pos="228600" algn="l"/>
                <a:tab pos="828040" algn="l"/>
              </a:tabLst>
              <a:defRPr/>
            </a:pPr>
            <a:r>
              <a:rPr lang="sv-SE" sz="1800" i="1" dirty="0">
                <a:effectLst/>
                <a:latin typeface="Georgia" panose="02040502050405020303" pitchFamily="18" charset="0"/>
                <a:ea typeface="Times New Roman" panose="02020603050405020304" pitchFamily="18" charset="0"/>
                <a:cs typeface="Times New Roman" panose="02020603050405020304" pitchFamily="18" charset="0"/>
              </a:rPr>
              <a:t>Här föreslår vi att ni tar ungefär 15 min för reflektion i storgrupp. Har ni fått nya tankar? Punkterna undre den övergripande frågeställningen kan ni använda som stöd för att djupa era samtal. Om ni saknar något perspektiv på matchning eller om ni saknar data/information för en bra matchning får ni gärna bidra med synpunkter i vårt forum: </a:t>
            </a:r>
            <a:r>
              <a:rPr lang="sv-SE" sz="1800" i="1" u="sng" dirty="0" err="1">
                <a:solidFill>
                  <a:srgbClr val="0563C1"/>
                </a:solidFill>
                <a:effectLst/>
                <a:latin typeface="Georgia" panose="02040502050405020303" pitchFamily="18" charset="0"/>
                <a:ea typeface="Georgia" panose="02040502050405020303" pitchFamily="18" charset="0"/>
                <a:cs typeface="Times New Roman" panose="02020603050405020304" pitchFamily="18" charset="0"/>
                <a:hlinkClick r:id="rId3"/>
              </a:rPr>
              <a:t>JobTech</a:t>
            </a:r>
            <a:r>
              <a:rPr lang="sv-SE" sz="1800" i="1" u="sng" dirty="0">
                <a:solidFill>
                  <a:srgbClr val="0563C1"/>
                </a:solidFill>
                <a:effectLst/>
                <a:latin typeface="Georgia" panose="02040502050405020303" pitchFamily="18" charset="0"/>
                <a:ea typeface="Georgia" panose="02040502050405020303" pitchFamily="18" charset="0"/>
                <a:cs typeface="Times New Roman" panose="02020603050405020304" pitchFamily="18" charset="0"/>
                <a:hlinkClick r:id="rId3"/>
              </a:rPr>
              <a:t> </a:t>
            </a:r>
            <a:r>
              <a:rPr lang="sv-SE" sz="1800" i="1" u="sng" dirty="0" err="1">
                <a:solidFill>
                  <a:srgbClr val="0563C1"/>
                </a:solidFill>
                <a:effectLst/>
                <a:latin typeface="Georgia" panose="02040502050405020303" pitchFamily="18" charset="0"/>
                <a:ea typeface="Georgia" panose="02040502050405020303" pitchFamily="18" charset="0"/>
                <a:cs typeface="Times New Roman" panose="02020603050405020304" pitchFamily="18" charset="0"/>
                <a:hlinkClick r:id="rId3"/>
              </a:rPr>
              <a:t>Dev</a:t>
            </a:r>
            <a:r>
              <a:rPr lang="sv-SE" sz="1800" i="1" u="sng" dirty="0">
                <a:solidFill>
                  <a:srgbClr val="0563C1"/>
                </a:solidFill>
                <a:effectLst/>
                <a:latin typeface="Georgia" panose="02040502050405020303" pitchFamily="18" charset="0"/>
                <a:ea typeface="Georgia" panose="02040502050405020303" pitchFamily="18" charset="0"/>
                <a:cs typeface="Times New Roman" panose="02020603050405020304" pitchFamily="18" charset="0"/>
                <a:hlinkClick r:id="rId3"/>
              </a:rPr>
              <a:t>/underlag till bra matchning</a:t>
            </a:r>
            <a:endParaRPr lang="sv-SE" sz="1800" i="1" dirty="0">
              <a:effectLst/>
              <a:latin typeface="Georgia" panose="02040502050405020303" pitchFamily="18" charset="0"/>
              <a:ea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B10093-312A-43C9-8102-EDDB8806057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20118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pPr>
              <a:lnSpc>
                <a:spcPts val="1400"/>
              </a:lnSpc>
              <a:spcAft>
                <a:spcPts val="1000"/>
              </a:spcAft>
            </a:pPr>
            <a:r>
              <a:rPr lang="sv-SE" sz="1800" i="1" dirty="0">
                <a:effectLst/>
                <a:latin typeface="Georgia" panose="02040502050405020303" pitchFamily="18" charset="0"/>
                <a:ea typeface="Georgia" panose="02040502050405020303" pitchFamily="18" charset="0"/>
                <a:cs typeface="Times New Roman" panose="02020603050405020304" pitchFamily="18" charset="0"/>
              </a:rPr>
              <a:t>En sak vi tar med oss från dagen?</a:t>
            </a:r>
          </a:p>
        </p:txBody>
      </p:sp>
    </p:spTree>
    <p:extLst>
      <p:ext uri="{BB962C8B-B14F-4D97-AF65-F5344CB8AC3E}">
        <p14:creationId xmlns:p14="http://schemas.microsoft.com/office/powerpoint/2010/main" val="2030510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a:spcBef>
                <a:spcPts val="0"/>
              </a:spcBef>
              <a:spcAft>
                <a:spcPts val="0"/>
              </a:spcAft>
            </a:pPr>
            <a:endParaRPr lang="sv-SE" sz="1800" i="1" dirty="0">
              <a:effectLst/>
              <a:latin typeface="Georgia" panose="02040502050405020303" pitchFamily="18" charset="0"/>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B10093-312A-43C9-8102-EDDB8806057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4481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pPr>
              <a:lnSpc>
                <a:spcPts val="1400"/>
              </a:lnSpc>
              <a:spcAft>
                <a:spcPts val="1000"/>
              </a:spcAft>
            </a:pPr>
            <a:r>
              <a:rPr lang="sv-SE" sz="1800" i="1" dirty="0">
                <a:effectLst/>
                <a:latin typeface="Georgia" panose="02040502050405020303" pitchFamily="18" charset="0"/>
                <a:cs typeface="Times New Roman" panose="02020603050405020304" pitchFamily="18" charset="0"/>
              </a:rPr>
              <a:t>Så här ser upplägget för dagen ut</a:t>
            </a:r>
          </a:p>
        </p:txBody>
      </p:sp>
    </p:spTree>
    <p:extLst>
      <p:ext uri="{BB962C8B-B14F-4D97-AF65-F5344CB8AC3E}">
        <p14:creationId xmlns:p14="http://schemas.microsoft.com/office/powerpoint/2010/main" val="1959928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ts val="1400"/>
              </a:lnSpc>
              <a:spcBef>
                <a:spcPts val="0"/>
              </a:spcBef>
              <a:spcAft>
                <a:spcPts val="1000"/>
              </a:spcAft>
              <a:buClrTx/>
              <a:buSzTx/>
              <a:buFontTx/>
              <a:buNone/>
              <a:tabLst/>
              <a:defRPr/>
            </a:pPr>
            <a:r>
              <a:rPr lang="sv-SE" sz="1800" i="1" dirty="0">
                <a:effectLst/>
                <a:latin typeface="Georgia" panose="02040502050405020303" pitchFamily="18" charset="0"/>
                <a:cs typeface="Times New Roman" panose="02020603050405020304" pitchFamily="18" charset="0"/>
              </a:rPr>
              <a:t>För att ha en gemensam bild av vad vi menar med matchning kommer vi gå igenom några bilder på temat Vad är matchning, varför begreppet är komplext med olika betydelser beroende på sammanhang, och hur matchning sker både i det lilla och stora perspektivet, från individ till samhällsnivå.</a:t>
            </a:r>
          </a:p>
        </p:txBody>
      </p:sp>
    </p:spTree>
    <p:extLst>
      <p:ext uri="{BB962C8B-B14F-4D97-AF65-F5344CB8AC3E}">
        <p14:creationId xmlns:p14="http://schemas.microsoft.com/office/powerpoint/2010/main" val="2572785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3200" i="1" dirty="0">
                <a:effectLst/>
                <a:latin typeface="Georgia" panose="02040502050405020303" pitchFamily="18" charset="0"/>
              </a:rPr>
              <a:t>Terminologicentrum gjorde 2018 en begreppsanalys åt Arbetsförmedlingen för att förstå hur termen matchning används i myndigheten</a:t>
            </a:r>
            <a:r>
              <a:rPr lang="sv-SE" sz="3200" i="1" dirty="0">
                <a:latin typeface="Georgia" panose="02040502050405020303" pitchFamily="18" charset="0"/>
              </a:rPr>
              <a:t>.</a:t>
            </a:r>
            <a:r>
              <a:rPr lang="sv-SE" sz="3200" i="1" dirty="0">
                <a:effectLst/>
                <a:latin typeface="Georgia" panose="02040502050405020303" pitchFamily="18" charset="0"/>
              </a:rPr>
              <a:t> </a:t>
            </a:r>
            <a:r>
              <a:rPr lang="sv-SE" sz="3200" i="1" dirty="0">
                <a:latin typeface="Georgia" panose="02040502050405020303" pitchFamily="18" charset="0"/>
              </a:rPr>
              <a:t>Samma begreppsanalys </a:t>
            </a:r>
            <a:r>
              <a:rPr lang="sv-SE" sz="3200" i="1" dirty="0">
                <a:effectLst/>
                <a:latin typeface="Georgia" panose="02040502050405020303" pitchFamily="18" charset="0"/>
              </a:rPr>
              <a:t>är tillämpbar </a:t>
            </a:r>
            <a:r>
              <a:rPr lang="sv-SE" sz="3200" i="1" dirty="0">
                <a:latin typeface="Georgia" panose="02040502050405020303" pitchFamily="18" charset="0"/>
              </a:rPr>
              <a:t>här och även i</a:t>
            </a:r>
            <a:r>
              <a:rPr lang="sv-SE" sz="3200" i="1" dirty="0">
                <a:effectLst/>
                <a:latin typeface="Georgia" panose="02040502050405020303" pitchFamily="18" charset="0"/>
              </a:rPr>
              <a:t> bredare sammanhang.</a:t>
            </a:r>
          </a:p>
          <a:p>
            <a:pPr marL="0" marR="0">
              <a:spcBef>
                <a:spcPts val="0"/>
              </a:spcBef>
              <a:spcAft>
                <a:spcPts val="0"/>
              </a:spcAft>
            </a:pPr>
            <a:endParaRPr lang="sv-SE" sz="1800" i="1" dirty="0">
              <a:effectLst/>
              <a:latin typeface="Georgia" panose="02040502050405020303" pitchFamily="18" charset="0"/>
            </a:endParaRPr>
          </a:p>
          <a:p>
            <a:pPr marL="0" marR="0">
              <a:spcBef>
                <a:spcPts val="0"/>
              </a:spcBef>
              <a:spcAft>
                <a:spcPts val="0"/>
              </a:spcAft>
            </a:pPr>
            <a:r>
              <a:rPr lang="sv-SE" sz="1800" i="1" dirty="0">
                <a:effectLst/>
                <a:latin typeface="Georgia" panose="02040502050405020303" pitchFamily="18" charset="0"/>
              </a:rPr>
              <a:t>---</a:t>
            </a:r>
          </a:p>
          <a:p>
            <a:pPr marL="0" marR="0">
              <a:spcBef>
                <a:spcPts val="0"/>
              </a:spcBef>
              <a:spcAft>
                <a:spcPts val="0"/>
              </a:spcAft>
            </a:pPr>
            <a:endParaRPr lang="sv-SE" sz="1800" i="1" dirty="0">
              <a:effectLst/>
              <a:latin typeface="Georgia" panose="02040502050405020303" pitchFamily="18" charset="0"/>
            </a:endParaRPr>
          </a:p>
          <a:p>
            <a:pPr marL="0" marR="0">
              <a:spcBef>
                <a:spcPts val="0"/>
              </a:spcBef>
              <a:spcAft>
                <a:spcPts val="0"/>
              </a:spcAft>
            </a:pPr>
            <a:r>
              <a:rPr lang="sv-SE" sz="1800" i="1" dirty="0">
                <a:effectLst/>
                <a:latin typeface="Georgia" panose="02040502050405020303" pitchFamily="18" charset="0"/>
              </a:rPr>
              <a:t>[nästa bild – varför är begreppet matchning mångtydigt, vilka betydelser lägger vi i det]</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B10093-312A-43C9-8102-EDDB8806057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8705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dirty="0">
                <a:effectLst/>
                <a:latin typeface="Georgia" panose="02040502050405020303" pitchFamily="18" charset="0"/>
              </a:rPr>
              <a:t>Matchning kan användas med syfte på en verksamhet men också med syfte på ett tillstånd, båda typerna kan syfta på något omfattande eller något mer begränsat. Sammantaget kan </a:t>
            </a:r>
            <a:r>
              <a:rPr lang="sv-SE" i="1" dirty="0">
                <a:latin typeface="Georgia" panose="02040502050405020303" pitchFamily="18" charset="0"/>
              </a:rPr>
              <a:t>de flesta användningar av begreppet</a:t>
            </a:r>
            <a:r>
              <a:rPr lang="sv-SE" i="1" dirty="0">
                <a:effectLst/>
                <a:latin typeface="Georgia" panose="02040502050405020303" pitchFamily="18" charset="0"/>
              </a:rPr>
              <a:t> matchning fångas med den karta som dessa fyra olika betydelser ringar in. </a:t>
            </a:r>
          </a:p>
          <a:p>
            <a:pPr marL="0" marR="0">
              <a:spcBef>
                <a:spcPts val="0"/>
              </a:spcBef>
              <a:spcAft>
                <a:spcPts val="0"/>
              </a:spcAft>
            </a:pPr>
            <a:endParaRPr lang="sv-SE" sz="1400" i="1" dirty="0">
              <a:effectLst/>
              <a:latin typeface="Georgia" panose="02040502050405020303" pitchFamily="18" charset="0"/>
            </a:endParaRPr>
          </a:p>
          <a:p>
            <a:pPr marL="0" marR="0">
              <a:spcBef>
                <a:spcPts val="0"/>
              </a:spcBef>
              <a:spcAft>
                <a:spcPts val="0"/>
              </a:spcAft>
            </a:pPr>
            <a:r>
              <a:rPr lang="sv-SE" sz="1400" i="1" dirty="0">
                <a:effectLst/>
                <a:latin typeface="Georgia" panose="02040502050405020303" pitchFamily="18" charset="0"/>
              </a:rPr>
              <a:t>Matchningsaktivitet (1 – mer begränsad verksamhet)</a:t>
            </a:r>
            <a:br>
              <a:rPr lang="sv-SE" sz="1400" i="1" dirty="0">
                <a:effectLst/>
                <a:latin typeface="Georgia" panose="02040502050405020303" pitchFamily="18" charset="0"/>
              </a:rPr>
            </a:br>
            <a:r>
              <a:rPr lang="sv-SE" sz="1400" i="1" dirty="0">
                <a:effectLst/>
                <a:latin typeface="Georgia" panose="02040502050405020303" pitchFamily="18" charset="0"/>
              </a:rPr>
              <a:t>Med syfte på en avgränsad verksamhet, kan matchning syfta på aktiviteten att sammanföra arbetssökande och arbetsgivare. Typfallet kännetecknas av att aktörerna kommer till aktiviteten med färdiga formuleringar av sitt utbud respektive sin efterfrågan och aktiviteten tar slut när en arbetssökande och en arbetsgivare hittat varandra som bästa alternativ för anställning eller praktik.</a:t>
            </a:r>
            <a:br>
              <a:rPr lang="sv-SE" sz="1400" i="1" dirty="0">
                <a:effectLst/>
                <a:latin typeface="Georgia" panose="02040502050405020303" pitchFamily="18" charset="0"/>
              </a:rPr>
            </a:br>
            <a:endParaRPr lang="sv-SE" sz="1400" i="1" dirty="0">
              <a:effectLst/>
              <a:latin typeface="Georgia" panose="02040502050405020303" pitchFamily="18" charset="0"/>
            </a:endParaRPr>
          </a:p>
          <a:p>
            <a:pPr marL="0" marR="0">
              <a:spcBef>
                <a:spcPts val="0"/>
              </a:spcBef>
              <a:spcAft>
                <a:spcPts val="0"/>
              </a:spcAft>
            </a:pPr>
            <a:r>
              <a:rPr lang="sv-SE" sz="1400" i="1" dirty="0">
                <a:effectLst/>
                <a:latin typeface="Georgia" panose="02040502050405020303" pitchFamily="18" charset="0"/>
              </a:rPr>
              <a:t>Extensiv matchningsprocess (2 – mer omfattande verksamhet)</a:t>
            </a:r>
            <a:br>
              <a:rPr lang="sv-SE" sz="1400" i="1" dirty="0">
                <a:effectLst/>
                <a:latin typeface="Georgia" panose="02040502050405020303" pitchFamily="18" charset="0"/>
              </a:rPr>
            </a:br>
            <a:r>
              <a:rPr lang="sv-SE" sz="1400" i="1" dirty="0">
                <a:effectLst/>
                <a:latin typeface="Georgia" panose="02040502050405020303" pitchFamily="18" charset="0"/>
              </a:rPr>
              <a:t>Med syfte på en omfattande verksamhet, kan matchning syfta på alla de processer som arbetssökande, arbetstagare och arbetsgivare genomgår för att närma sig och hitta varandra. Typfallet kännetecknas av att både utbud och efterfrågan först genomgår processer för att analysera och/eller ändra sitt erbjudande innan de går in i en sammanförande aktivitet. I sin mest omfattande verksamhetsform är matchning en cirkulär process som innefattar de utvecklingssteg efter ett anställningsavtal som leder tillbaka till förnyade analyser och förnyade erbjudanden.</a:t>
            </a:r>
            <a:br>
              <a:rPr lang="sv-SE" sz="1400" i="1" dirty="0">
                <a:effectLst/>
                <a:latin typeface="Georgia" panose="02040502050405020303" pitchFamily="18" charset="0"/>
              </a:rPr>
            </a:br>
            <a:endParaRPr lang="sv-SE" sz="1400" i="1" dirty="0">
              <a:effectLst/>
              <a:latin typeface="Georgia" panose="02040502050405020303" pitchFamily="18" charset="0"/>
            </a:endParaRPr>
          </a:p>
          <a:p>
            <a:pPr marL="0" marR="0">
              <a:spcBef>
                <a:spcPts val="0"/>
              </a:spcBef>
              <a:spcAft>
                <a:spcPts val="0"/>
              </a:spcAft>
            </a:pPr>
            <a:r>
              <a:rPr lang="sv-SE" sz="1400" i="1" dirty="0">
                <a:effectLst/>
                <a:latin typeface="Georgia" panose="02040502050405020303" pitchFamily="18" charset="0"/>
              </a:rPr>
              <a:t>Enskilt matchningsresultat (3 – mer begränsat tillstånd)</a:t>
            </a:r>
            <a:br>
              <a:rPr lang="sv-SE" sz="1400" i="1" dirty="0">
                <a:effectLst/>
                <a:latin typeface="Georgia" panose="02040502050405020303" pitchFamily="18" charset="0"/>
              </a:rPr>
            </a:br>
            <a:r>
              <a:rPr lang="sv-SE" sz="1400" i="1" dirty="0">
                <a:effectLst/>
                <a:latin typeface="Georgia" panose="02040502050405020303" pitchFamily="18" charset="0"/>
              </a:rPr>
              <a:t>Med syfte på ett avgränsat tillstånd, kan matchning syfta på hur en viss arbetssökande eller arbetstagare passar ihop med ett visst arbete vid ett visst tillfälle. Typfallet kännetecknas av att en arbetssökande eller arbetsgivare beskriver sin analys av resultatet från en rekrytering. Oftast en beskrivning av några av de olika egenskaper och sätt som en viss arbetstagare kan passa med en viss jobbmöjlighet.</a:t>
            </a:r>
            <a:br>
              <a:rPr lang="sv-SE" sz="1400" i="1" dirty="0">
                <a:effectLst/>
                <a:latin typeface="Georgia" panose="02040502050405020303" pitchFamily="18" charset="0"/>
              </a:rPr>
            </a:br>
            <a:endParaRPr lang="sv-SE" sz="1400" i="1" dirty="0">
              <a:effectLst/>
              <a:latin typeface="Georgia" panose="02040502050405020303" pitchFamily="18" charset="0"/>
            </a:endParaRPr>
          </a:p>
          <a:p>
            <a:pPr marL="0" marR="0">
              <a:spcBef>
                <a:spcPts val="0"/>
              </a:spcBef>
              <a:spcAft>
                <a:spcPts val="0"/>
              </a:spcAft>
            </a:pPr>
            <a:r>
              <a:rPr lang="sv-SE" sz="1400" i="1" dirty="0">
                <a:effectLst/>
                <a:latin typeface="Georgia" panose="02040502050405020303" pitchFamily="18" charset="0"/>
              </a:rPr>
              <a:t>Aggregerad matchningssituation (4 – mer omfattande tillstånd)</a:t>
            </a:r>
            <a:br>
              <a:rPr lang="sv-SE" sz="1400" i="1" dirty="0">
                <a:effectLst/>
                <a:latin typeface="Georgia" panose="02040502050405020303" pitchFamily="18" charset="0"/>
              </a:rPr>
            </a:br>
            <a:r>
              <a:rPr lang="sv-SE" sz="1400" i="1" dirty="0">
                <a:effectLst/>
                <a:latin typeface="Georgia" panose="02040502050405020303" pitchFamily="18" charset="0"/>
              </a:rPr>
              <a:t>Med syfte på ett omfattande tillstånd, kan matchning syfta på hur en aggregerad grupp av individer passar ihop med en aggregerad grupp av arbetstillfällen. Typfallet kännetecknas av beräkningar utifrån officiell statistik, exempelvis hur stor arbetslösheten är inom ett visst geografiskt område eller för en viss del av befolkningen.</a:t>
            </a:r>
          </a:p>
          <a:p>
            <a:pPr marL="0" marR="0">
              <a:spcBef>
                <a:spcPts val="0"/>
              </a:spcBef>
              <a:spcAft>
                <a:spcPts val="0"/>
              </a:spcAft>
            </a:pPr>
            <a:endParaRPr lang="sv-SE" sz="1400" i="1" dirty="0">
              <a:effectLst/>
              <a:latin typeface="Georgia" panose="02040502050405020303" pitchFamily="18" charset="0"/>
            </a:endParaRPr>
          </a:p>
          <a:p>
            <a:pPr marL="0" marR="0">
              <a:spcBef>
                <a:spcPts val="0"/>
              </a:spcBef>
              <a:spcAft>
                <a:spcPts val="0"/>
              </a:spcAft>
            </a:pPr>
            <a:endParaRPr lang="sv-SE" sz="1400" i="1" dirty="0">
              <a:effectLst/>
              <a:latin typeface="Georgia" panose="02040502050405020303" pitchFamily="18" charset="0"/>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B10093-312A-43C9-8102-EDDB8806057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7414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ts val="1400"/>
              </a:lnSpc>
              <a:spcBef>
                <a:spcPts val="0"/>
              </a:spcBef>
              <a:spcAft>
                <a:spcPts val="1000"/>
              </a:spcAft>
              <a:buClrTx/>
              <a:buSzTx/>
              <a:buFontTx/>
              <a:buNone/>
              <a:tabLst/>
              <a:defRPr/>
            </a:pPr>
            <a:endParaRPr lang="sv-SE" sz="1800" i="1" dirty="0">
              <a:effectLst/>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4091804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ts val="1400"/>
              </a:lnSpc>
              <a:spcBef>
                <a:spcPts val="0"/>
              </a:spcBef>
              <a:spcAft>
                <a:spcPts val="0"/>
              </a:spcAft>
              <a:buClrTx/>
              <a:buSzTx/>
              <a:buFont typeface="Times New Roman" panose="02020603050405020304" pitchFamily="18" charset="0"/>
              <a:buNone/>
              <a:tabLst>
                <a:tab pos="228600" algn="l"/>
                <a:tab pos="828040" algn="l"/>
              </a:tabLst>
              <a:defRPr/>
            </a:pPr>
            <a:r>
              <a:rPr lang="sv-SE" sz="1800" i="1" dirty="0">
                <a:effectLst/>
                <a:latin typeface="Georgia" panose="02040502050405020303" pitchFamily="18" charset="0"/>
                <a:ea typeface="Times New Roman" panose="02020603050405020304" pitchFamily="18" charset="0"/>
                <a:cs typeface="Times New Roman" panose="02020603050405020304" pitchFamily="18" charset="0"/>
              </a:rPr>
              <a:t>Be deltagarna att utgå från sig själv eller en kollega. Be dem komma på ett jobb, som de själva eller kollegan skulle vara väldigt bra på. Här får de gärna tänka utanför boxen.</a:t>
            </a:r>
          </a:p>
          <a:p>
            <a:pPr marL="0" marR="0" lvl="0" indent="0" algn="l" defTabSz="914400" rtl="0" eaLnBrk="1" fontAlgn="auto" latinLnBrk="0" hangingPunct="1">
              <a:lnSpc>
                <a:spcPts val="1400"/>
              </a:lnSpc>
              <a:spcBef>
                <a:spcPts val="0"/>
              </a:spcBef>
              <a:spcAft>
                <a:spcPts val="0"/>
              </a:spcAft>
              <a:buClrTx/>
              <a:buSzTx/>
              <a:buFont typeface="Times New Roman" panose="02020603050405020304" pitchFamily="18" charset="0"/>
              <a:buNone/>
              <a:tabLst>
                <a:tab pos="228600" algn="l"/>
                <a:tab pos="828040" algn="l"/>
              </a:tabLst>
              <a:defRPr/>
            </a:pPr>
            <a:r>
              <a:rPr lang="sv-SE" sz="1800" i="1" dirty="0">
                <a:effectLst/>
                <a:latin typeface="Georgia" panose="02040502050405020303" pitchFamily="18" charset="0"/>
                <a:ea typeface="Times New Roman" panose="02020603050405020304" pitchFamily="18" charset="0"/>
                <a:cs typeface="Times New Roman" panose="02020603050405020304" pitchFamily="18" charset="0"/>
              </a:rPr>
              <a:t>Be dem skriva ned yrket och varför det skulle passa bra.</a:t>
            </a:r>
            <a:br>
              <a:rPr lang="sv-SE" sz="1800" i="1" dirty="0">
                <a:effectLst/>
                <a:latin typeface="Georgia" panose="02040502050405020303" pitchFamily="18" charset="0"/>
                <a:ea typeface="Times New Roman" panose="02020603050405020304" pitchFamily="18" charset="0"/>
                <a:cs typeface="Times New Roman" panose="02020603050405020304" pitchFamily="18" charset="0"/>
              </a:rPr>
            </a:br>
            <a:endParaRPr lang="sv-SE" sz="1800" i="1" dirty="0">
              <a:effectLst/>
              <a:latin typeface="Georgia" panose="02040502050405020303"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ts val="1400"/>
              </a:lnSpc>
              <a:spcBef>
                <a:spcPts val="0"/>
              </a:spcBef>
              <a:spcAft>
                <a:spcPts val="0"/>
              </a:spcAft>
              <a:buClrTx/>
              <a:buSzTx/>
              <a:buFont typeface="Times New Roman" panose="02020603050405020304" pitchFamily="18" charset="0"/>
              <a:buNone/>
              <a:tabLst>
                <a:tab pos="228600" algn="l"/>
                <a:tab pos="828040" algn="l"/>
              </a:tabLst>
              <a:defRPr/>
            </a:pPr>
            <a:r>
              <a:rPr lang="sv-SE" sz="1800" i="1" dirty="0">
                <a:effectLst/>
                <a:latin typeface="Georgia" panose="02040502050405020303" pitchFamily="18" charset="0"/>
                <a:ea typeface="Times New Roman" panose="02020603050405020304" pitchFamily="18" charset="0"/>
                <a:cs typeface="Times New Roman" panose="02020603050405020304" pitchFamily="18" charset="0"/>
              </a:rPr>
              <a:t>Dela med er av vilket jobb och varför och reflektera tillsammans kring om det skulle vara enkelt eller svårt att matcha mot det jobbet med de tjänster och processer som finns på plats idag?</a:t>
            </a:r>
          </a:p>
          <a:p>
            <a:pPr marL="0" marR="0" lvl="0" indent="0" algn="l" defTabSz="914400" rtl="0" eaLnBrk="1" fontAlgn="auto" latinLnBrk="0" hangingPunct="1">
              <a:lnSpc>
                <a:spcPts val="1400"/>
              </a:lnSpc>
              <a:spcBef>
                <a:spcPts val="0"/>
              </a:spcBef>
              <a:spcAft>
                <a:spcPts val="0"/>
              </a:spcAft>
              <a:buClrTx/>
              <a:buSzTx/>
              <a:buFont typeface="Times New Roman" panose="02020603050405020304" pitchFamily="18" charset="0"/>
              <a:buNone/>
              <a:tabLst>
                <a:tab pos="228600" algn="l"/>
                <a:tab pos="828040" algn="l"/>
              </a:tabLst>
              <a:defRPr/>
            </a:pPr>
            <a:endParaRPr lang="sv-SE" sz="1800" i="1" dirty="0">
              <a:effectLst/>
              <a:latin typeface="Georgia" panose="02040502050405020303"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ts val="1400"/>
              </a:lnSpc>
              <a:spcBef>
                <a:spcPts val="0"/>
              </a:spcBef>
              <a:spcAft>
                <a:spcPts val="0"/>
              </a:spcAft>
              <a:buClrTx/>
              <a:buSzTx/>
              <a:buFont typeface="Times New Roman" panose="02020603050405020304" pitchFamily="18" charset="0"/>
              <a:buNone/>
              <a:tabLst>
                <a:tab pos="228600" algn="l"/>
                <a:tab pos="828040" algn="l"/>
              </a:tabLst>
              <a:defRPr/>
            </a:pPr>
            <a:r>
              <a:rPr lang="sv-SE" sz="1800" i="1" dirty="0">
                <a:effectLst/>
                <a:latin typeface="Georgia" panose="02040502050405020303" pitchFamily="18" charset="0"/>
                <a:ea typeface="Times New Roman" panose="02020603050405020304" pitchFamily="18" charset="0"/>
                <a:cs typeface="Times New Roman" panose="02020603050405020304" pitchFamily="18" charset="0"/>
              </a:rPr>
              <a:t>Vad är enkelt, vad är svårt?</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B10093-312A-43C9-8102-EDDB8806057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94179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r>
              <a:rPr lang="sv-SE"/>
              <a:t>Klicka på ikonen för att lägga till en bild</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2023-06-08</a:t>
            </a:fld>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noProof="0"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616414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r>
              <a:rPr lang="sv-SE"/>
              <a:t>Klicka på ikonen för att lägga till en bild</a:t>
            </a:r>
          </a:p>
        </p:txBody>
      </p:sp>
    </p:spTree>
    <p:extLst>
      <p:ext uri="{BB962C8B-B14F-4D97-AF65-F5344CB8AC3E}">
        <p14:creationId xmlns:p14="http://schemas.microsoft.com/office/powerpoint/2010/main" val="345417844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2023-06-08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1000844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2023-06-08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1095813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2023-06-08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rgbClr val="95C23D"/>
            </a:solidFill>
          </a:ln>
        </p:spPr>
        <p:txBody>
          <a:bodyPr lIns="17144" tIns="17144" rIns="17144" bIns="17144"/>
          <a:lstStyle/>
          <a:p>
            <a:pPr>
              <a:spcBef>
                <a:spcPts val="750"/>
              </a:spcBef>
              <a:defRPr sz="7500" b="0"/>
            </a:pPr>
            <a:endParaRPr sz="281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8622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2023-06-08</a:t>
            </a:fld>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noProof="0"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930055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2023-06-08</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05623190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2023-06-08</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4972802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2023-06-08</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146655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2023-06-08</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1415059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2023-06-08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679006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2023-06-08</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76293729"/>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2023-06-08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331807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2023-06-08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960861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2023-06-08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911783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endParaRPr lang="sv-SE"/>
          </a:p>
        </p:txBody>
      </p:sp>
    </p:spTree>
    <p:extLst>
      <p:ext uri="{BB962C8B-B14F-4D97-AF65-F5344CB8AC3E}">
        <p14:creationId xmlns:p14="http://schemas.microsoft.com/office/powerpoint/2010/main" val="7975512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2023-06-08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677987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2023-06-08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3918817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2023-06-08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rgbClr val="95C23D"/>
            </a:solidFill>
          </a:ln>
        </p:spPr>
        <p:txBody>
          <a:bodyPr lIns="17144" tIns="17144" rIns="17144" bIns="17144"/>
          <a:lstStyle/>
          <a:p>
            <a:pPr>
              <a:spcBef>
                <a:spcPts val="750"/>
              </a:spcBef>
              <a:defRPr sz="7500" b="0"/>
            </a:pPr>
            <a:endParaRPr sz="281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6565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2023-06-08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6012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6012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Tree>
    <p:extLst>
      <p:ext uri="{BB962C8B-B14F-4D97-AF65-F5344CB8AC3E}">
        <p14:creationId xmlns:p14="http://schemas.microsoft.com/office/powerpoint/2010/main" val="2112089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2023-06-08</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2B5A4ED3-FEB3-47EA-BE93-5E7081E13E7D}"/>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96870036"/>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2023-06-08</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149729227"/>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2023-06-08</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2461488391"/>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2023-06-08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4219735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2023-06-08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9221064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2023-06-08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024607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2023-06-08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66037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2023-06-08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8988476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lvl1pPr>
              <a:buClr>
                <a:srgbClr val="95C23D"/>
              </a:buClr>
              <a:defRPr/>
            </a:lvl1pPr>
            <a:lvl2pPr>
              <a:buClr>
                <a:srgbClr val="95C23D"/>
              </a:buClr>
              <a:defRPr/>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0"/>
            <a:ext cx="4572000" cy="4680000"/>
          </a:xfrm>
          <a:prstGeom prst="rect">
            <a:avLst/>
          </a:prstGeom>
        </p:spPr>
        <p:txBody>
          <a:bodyPr/>
          <a:lstStyle/>
          <a:p>
            <a:endParaRPr lang="sv-SE"/>
          </a:p>
        </p:txBody>
      </p:sp>
    </p:spTree>
    <p:extLst>
      <p:ext uri="{BB962C8B-B14F-4D97-AF65-F5344CB8AC3E}">
        <p14:creationId xmlns:p14="http://schemas.microsoft.com/office/powerpoint/2010/main" val="26838951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2023-06-08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5104608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2023-06-08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2554226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el">
    <p:spTree>
      <p:nvGrpSpPr>
        <p:cNvPr id="1" name=""/>
        <p:cNvGrpSpPr/>
        <p:nvPr/>
      </p:nvGrpSpPr>
      <p:grpSpPr>
        <a:xfrm>
          <a:off x="0" y="0"/>
          <a:ext cx="0" cy="0"/>
          <a:chOff x="0" y="0"/>
          <a:chExt cx="0" cy="0"/>
        </a:xfrm>
      </p:grpSpPr>
      <p:sp>
        <p:nvSpPr>
          <p:cNvPr id="11" name="Brödtext nivå ett…"/>
          <p:cNvSpPr txBox="1">
            <a:spLocks noGrp="1"/>
          </p:cNvSpPr>
          <p:nvPr>
            <p:ph type="body" sz="quarter" idx="1" hasCustomPrompt="1"/>
          </p:nvPr>
        </p:nvSpPr>
        <p:spPr>
          <a:xfrm>
            <a:off x="450503" y="4447449"/>
            <a:ext cx="8239127" cy="238870"/>
          </a:xfrm>
          <a:prstGeom prst="rect">
            <a:avLst/>
          </a:prstGeom>
        </p:spPr>
        <p:txBody>
          <a:bodyPr lIns="45718" tIns="45718" rIns="45718" bIns="45718" numCol="1" spcCol="38100"/>
          <a:lstStyle>
            <a:lvl1pPr marL="0" indent="0" defTabSz="309563">
              <a:lnSpc>
                <a:spcPct val="100000"/>
              </a:lnSpc>
              <a:spcBef>
                <a:spcPts val="0"/>
              </a:spcBef>
              <a:buSzTx/>
              <a:buNone/>
              <a:defRPr sz="1350" b="1"/>
            </a:lvl1pPr>
            <a:lvl2pPr marL="400050" indent="-171450" defTabSz="309563">
              <a:lnSpc>
                <a:spcPct val="100000"/>
              </a:lnSpc>
              <a:spcBef>
                <a:spcPts val="0"/>
              </a:spcBef>
              <a:defRPr sz="1350" b="1"/>
            </a:lvl2pPr>
            <a:lvl3pPr marL="628650" indent="-171450" defTabSz="309563">
              <a:lnSpc>
                <a:spcPct val="100000"/>
              </a:lnSpc>
              <a:spcBef>
                <a:spcPts val="0"/>
              </a:spcBef>
              <a:defRPr sz="1350" b="1"/>
            </a:lvl3pPr>
            <a:lvl4pPr marL="857250" indent="-171450" defTabSz="309563">
              <a:lnSpc>
                <a:spcPct val="100000"/>
              </a:lnSpc>
              <a:spcBef>
                <a:spcPts val="0"/>
              </a:spcBef>
              <a:defRPr sz="1350" b="1"/>
            </a:lvl4pPr>
            <a:lvl5pPr marL="1085850" indent="-171450" defTabSz="309563">
              <a:lnSpc>
                <a:spcPct val="100000"/>
              </a:lnSpc>
              <a:spcBef>
                <a:spcPts val="0"/>
              </a:spcBef>
              <a:defRPr sz="1350" b="1"/>
            </a:lvl5pPr>
          </a:lstStyle>
          <a:p>
            <a:r>
              <a:t>Skapare och datum</a:t>
            </a:r>
          </a:p>
          <a:p>
            <a:pPr lvl="1"/>
            <a:endParaRPr/>
          </a:p>
          <a:p>
            <a:pPr lvl="2"/>
            <a:endParaRPr/>
          </a:p>
          <a:p>
            <a:pPr lvl="3"/>
            <a:endParaRPr/>
          </a:p>
          <a:p>
            <a:pPr lvl="4"/>
            <a:endParaRPr/>
          </a:p>
        </p:txBody>
      </p:sp>
      <p:sp>
        <p:nvSpPr>
          <p:cNvPr id="12" name="Presentationstitel"/>
          <p:cNvSpPr txBox="1">
            <a:spLocks noGrp="1"/>
          </p:cNvSpPr>
          <p:nvPr>
            <p:ph type="title" hasCustomPrompt="1"/>
          </p:nvPr>
        </p:nvSpPr>
        <p:spPr>
          <a:xfrm>
            <a:off x="452437" y="965622"/>
            <a:ext cx="8239127" cy="1743077"/>
          </a:xfrm>
          <a:prstGeom prst="rect">
            <a:avLst/>
          </a:prstGeom>
        </p:spPr>
        <p:txBody>
          <a:bodyPr lIns="50800" tIns="50800" rIns="50800" bIns="50800" anchor="b"/>
          <a:lstStyle>
            <a:lvl1pPr defTabSz="914377">
              <a:lnSpc>
                <a:spcPct val="80000"/>
              </a:lnSpc>
              <a:defRPr sz="4350" b="1" spc="-87">
                <a:latin typeface="+mj-lt"/>
                <a:ea typeface="+mj-ea"/>
                <a:cs typeface="+mj-cs"/>
                <a:sym typeface="Helvetica Neue"/>
              </a:defRPr>
            </a:lvl1pPr>
          </a:lstStyle>
          <a:p>
            <a:r>
              <a:t>Presentations­titel</a:t>
            </a:r>
          </a:p>
        </p:txBody>
      </p:sp>
      <p:sp>
        <p:nvSpPr>
          <p:cNvPr id="13" name="Brödtext nivå ett…"/>
          <p:cNvSpPr txBox="1">
            <a:spLocks noGrp="1"/>
          </p:cNvSpPr>
          <p:nvPr>
            <p:ph type="body" sz="quarter" idx="21" hasCustomPrompt="1"/>
          </p:nvPr>
        </p:nvSpPr>
        <p:spPr>
          <a:xfrm>
            <a:off x="450504" y="2708696"/>
            <a:ext cx="8239126" cy="714377"/>
          </a:xfrm>
          <a:prstGeom prst="rect">
            <a:avLst/>
          </a:prstGeom>
        </p:spPr>
        <p:txBody>
          <a:bodyPr numCol="1" spcCol="38100"/>
          <a:lstStyle>
            <a:lvl1pPr marL="0" indent="0" defTabSz="309563">
              <a:lnSpc>
                <a:spcPct val="100000"/>
              </a:lnSpc>
              <a:spcBef>
                <a:spcPts val="0"/>
              </a:spcBef>
              <a:buSzTx/>
              <a:buNone/>
              <a:defRPr sz="2063" b="1"/>
            </a:lvl1pPr>
          </a:lstStyle>
          <a:p>
            <a:r>
              <a:t>Presentations­undertitel</a:t>
            </a:r>
          </a:p>
        </p:txBody>
      </p:sp>
      <p:sp>
        <p:nvSpPr>
          <p:cNvPr id="14"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46892963"/>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Titel och bild">
    <p:spTree>
      <p:nvGrpSpPr>
        <p:cNvPr id="1" name=""/>
        <p:cNvGrpSpPr/>
        <p:nvPr/>
      </p:nvGrpSpPr>
      <p:grpSpPr>
        <a:xfrm>
          <a:off x="0" y="0"/>
          <a:ext cx="0" cy="0"/>
          <a:chOff x="0" y="0"/>
          <a:chExt cx="0" cy="0"/>
        </a:xfrm>
      </p:grpSpPr>
      <p:sp>
        <p:nvSpPr>
          <p:cNvPr id="21" name="666699290_02_crop_3159x1892.jpeg"/>
          <p:cNvSpPr>
            <a:spLocks noGrp="1"/>
          </p:cNvSpPr>
          <p:nvPr>
            <p:ph type="pic" idx="21"/>
          </p:nvPr>
        </p:nvSpPr>
        <p:spPr>
          <a:xfrm>
            <a:off x="-433387" y="-485775"/>
            <a:ext cx="10029825" cy="6007100"/>
          </a:xfrm>
          <a:prstGeom prst="rect">
            <a:avLst/>
          </a:prstGeom>
        </p:spPr>
        <p:txBody>
          <a:bodyPr lIns="91439" tIns="45719" rIns="91439" bIns="45719" numCol="1" spcCol="38100">
            <a:noAutofit/>
          </a:bodyPr>
          <a:lstStyle/>
          <a:p>
            <a:endParaRPr/>
          </a:p>
        </p:txBody>
      </p:sp>
      <p:sp>
        <p:nvSpPr>
          <p:cNvPr id="22" name="Presentationstitel"/>
          <p:cNvSpPr txBox="1">
            <a:spLocks noGrp="1"/>
          </p:cNvSpPr>
          <p:nvPr>
            <p:ph type="title" hasCustomPrompt="1"/>
          </p:nvPr>
        </p:nvSpPr>
        <p:spPr>
          <a:xfrm>
            <a:off x="452438" y="2671763"/>
            <a:ext cx="8239125" cy="1743075"/>
          </a:xfrm>
          <a:prstGeom prst="rect">
            <a:avLst/>
          </a:prstGeom>
        </p:spPr>
        <p:txBody>
          <a:bodyPr lIns="50800" tIns="50800" rIns="50800" bIns="50800" anchor="b"/>
          <a:lstStyle>
            <a:lvl1pPr defTabSz="914377">
              <a:lnSpc>
                <a:spcPct val="80000"/>
              </a:lnSpc>
              <a:defRPr sz="4350" b="1" spc="-87">
                <a:latin typeface="+mj-lt"/>
                <a:ea typeface="+mj-ea"/>
                <a:cs typeface="+mj-cs"/>
                <a:sym typeface="Helvetica Neue"/>
              </a:defRPr>
            </a:lvl1pPr>
          </a:lstStyle>
          <a:p>
            <a:r>
              <a:t>Presentations­titel</a:t>
            </a:r>
          </a:p>
        </p:txBody>
      </p:sp>
      <p:sp>
        <p:nvSpPr>
          <p:cNvPr id="23" name="Brödtext nivå ett…"/>
          <p:cNvSpPr txBox="1">
            <a:spLocks noGrp="1"/>
          </p:cNvSpPr>
          <p:nvPr>
            <p:ph type="body" sz="quarter" idx="1" hasCustomPrompt="1"/>
          </p:nvPr>
        </p:nvSpPr>
        <p:spPr>
          <a:xfrm>
            <a:off x="452884" y="414802"/>
            <a:ext cx="8238233" cy="238870"/>
          </a:xfrm>
          <a:prstGeom prst="rect">
            <a:avLst/>
          </a:prstGeom>
        </p:spPr>
        <p:txBody>
          <a:bodyPr lIns="45718" tIns="45718" rIns="45718" bIns="45718" numCol="1" spcCol="38100"/>
          <a:lstStyle>
            <a:lvl1pPr marL="0" indent="0" defTabSz="309563">
              <a:lnSpc>
                <a:spcPct val="100000"/>
              </a:lnSpc>
              <a:spcBef>
                <a:spcPts val="0"/>
              </a:spcBef>
              <a:buSzTx/>
              <a:buNone/>
              <a:defRPr sz="1350" b="1"/>
            </a:lvl1pPr>
            <a:lvl2pPr marL="400050" indent="-171450" defTabSz="309563">
              <a:lnSpc>
                <a:spcPct val="100000"/>
              </a:lnSpc>
              <a:spcBef>
                <a:spcPts val="0"/>
              </a:spcBef>
              <a:defRPr sz="1350" b="1"/>
            </a:lvl2pPr>
            <a:lvl3pPr marL="628650" indent="-171450" defTabSz="309563">
              <a:lnSpc>
                <a:spcPct val="100000"/>
              </a:lnSpc>
              <a:spcBef>
                <a:spcPts val="0"/>
              </a:spcBef>
              <a:defRPr sz="1350" b="1"/>
            </a:lvl3pPr>
            <a:lvl4pPr marL="857250" indent="-171450" defTabSz="309563">
              <a:lnSpc>
                <a:spcPct val="100000"/>
              </a:lnSpc>
              <a:spcBef>
                <a:spcPts val="0"/>
              </a:spcBef>
              <a:defRPr sz="1350" b="1"/>
            </a:lvl4pPr>
            <a:lvl5pPr marL="1085850" indent="-171450" defTabSz="309563">
              <a:lnSpc>
                <a:spcPct val="100000"/>
              </a:lnSpc>
              <a:spcBef>
                <a:spcPts val="0"/>
              </a:spcBef>
              <a:defRPr sz="1350" b="1"/>
            </a:lvl5pPr>
          </a:lstStyle>
          <a:p>
            <a:r>
              <a:t>Skapare och datum</a:t>
            </a:r>
          </a:p>
          <a:p>
            <a:pPr lvl="1"/>
            <a:endParaRPr/>
          </a:p>
          <a:p>
            <a:pPr lvl="2"/>
            <a:endParaRPr/>
          </a:p>
          <a:p>
            <a:pPr lvl="3"/>
            <a:endParaRPr/>
          </a:p>
          <a:p>
            <a:pPr lvl="4"/>
            <a:endParaRPr/>
          </a:p>
        </p:txBody>
      </p:sp>
      <p:sp>
        <p:nvSpPr>
          <p:cNvPr id="24" name="Brödtext nivå ett…"/>
          <p:cNvSpPr txBox="1">
            <a:spLocks noGrp="1"/>
          </p:cNvSpPr>
          <p:nvPr>
            <p:ph type="body" sz="quarter" idx="22" hasCustomPrompt="1"/>
          </p:nvPr>
        </p:nvSpPr>
        <p:spPr>
          <a:xfrm>
            <a:off x="452438" y="4353717"/>
            <a:ext cx="8239125" cy="418859"/>
          </a:xfrm>
          <a:prstGeom prst="rect">
            <a:avLst/>
          </a:prstGeom>
        </p:spPr>
        <p:txBody>
          <a:bodyPr numCol="1" spcCol="38100"/>
          <a:lstStyle>
            <a:lvl1pPr marL="0" indent="0" defTabSz="309563">
              <a:lnSpc>
                <a:spcPct val="100000"/>
              </a:lnSpc>
              <a:spcBef>
                <a:spcPts val="0"/>
              </a:spcBef>
              <a:buSzTx/>
              <a:buNone/>
              <a:defRPr sz="2063" b="1"/>
            </a:lvl1pPr>
          </a:lstStyle>
          <a:p>
            <a:r>
              <a:t>Presentations­undertitel</a:t>
            </a:r>
          </a:p>
        </p:txBody>
      </p:sp>
      <p:sp>
        <p:nvSpPr>
          <p:cNvPr id="25"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0705197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2023-06-08</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33479414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Titel och bild, alt.">
    <p:spTree>
      <p:nvGrpSpPr>
        <p:cNvPr id="1" name=""/>
        <p:cNvGrpSpPr/>
        <p:nvPr/>
      </p:nvGrpSpPr>
      <p:grpSpPr>
        <a:xfrm>
          <a:off x="0" y="0"/>
          <a:ext cx="0" cy="0"/>
          <a:chOff x="0" y="0"/>
          <a:chExt cx="0" cy="0"/>
        </a:xfrm>
      </p:grpSpPr>
      <p:sp>
        <p:nvSpPr>
          <p:cNvPr id="32" name="910457886_1434x1669.jpeg"/>
          <p:cNvSpPr>
            <a:spLocks noGrp="1"/>
          </p:cNvSpPr>
          <p:nvPr>
            <p:ph type="pic" idx="21"/>
          </p:nvPr>
        </p:nvSpPr>
        <p:spPr>
          <a:xfrm>
            <a:off x="4114801" y="-76200"/>
            <a:ext cx="4554314" cy="5300663"/>
          </a:xfrm>
          <a:prstGeom prst="rect">
            <a:avLst/>
          </a:prstGeom>
        </p:spPr>
        <p:txBody>
          <a:bodyPr lIns="91439" tIns="45719" rIns="91439" bIns="45719" numCol="1" spcCol="38100">
            <a:noAutofit/>
          </a:bodyPr>
          <a:lstStyle/>
          <a:p>
            <a:endParaRPr/>
          </a:p>
        </p:txBody>
      </p:sp>
      <p:sp>
        <p:nvSpPr>
          <p:cNvPr id="33" name="Diabildstitel"/>
          <p:cNvSpPr txBox="1">
            <a:spLocks noGrp="1"/>
          </p:cNvSpPr>
          <p:nvPr>
            <p:ph type="title" hasCustomPrompt="1"/>
          </p:nvPr>
        </p:nvSpPr>
        <p:spPr>
          <a:xfrm>
            <a:off x="452438" y="476250"/>
            <a:ext cx="3667125" cy="2205853"/>
          </a:xfrm>
          <a:prstGeom prst="rect">
            <a:avLst/>
          </a:prstGeom>
        </p:spPr>
        <p:txBody>
          <a:bodyPr lIns="50800" tIns="50800" rIns="50800" bIns="50800" anchor="b"/>
          <a:lstStyle>
            <a:lvl1pPr defTabSz="914377">
              <a:lnSpc>
                <a:spcPct val="80000"/>
              </a:lnSpc>
              <a:defRPr sz="3188" b="1" spc="-64">
                <a:latin typeface="+mj-lt"/>
                <a:ea typeface="+mj-ea"/>
                <a:cs typeface="+mj-cs"/>
                <a:sym typeface="Helvetica Neue"/>
              </a:defRPr>
            </a:lvl1pPr>
          </a:lstStyle>
          <a:p>
            <a:r>
              <a:t>Diabilds­titel</a:t>
            </a:r>
          </a:p>
        </p:txBody>
      </p:sp>
      <p:sp>
        <p:nvSpPr>
          <p:cNvPr id="34" name="Brödtext nivå ett…"/>
          <p:cNvSpPr txBox="1">
            <a:spLocks noGrp="1"/>
          </p:cNvSpPr>
          <p:nvPr>
            <p:ph type="body" sz="quarter" idx="1" hasCustomPrompt="1"/>
          </p:nvPr>
        </p:nvSpPr>
        <p:spPr>
          <a:xfrm>
            <a:off x="452438" y="2647716"/>
            <a:ext cx="3667125" cy="2019534"/>
          </a:xfrm>
          <a:prstGeom prst="rect">
            <a:avLst/>
          </a:prstGeom>
        </p:spPr>
        <p:txBody>
          <a:bodyPr numCol="1" spcCol="38100"/>
          <a:lstStyle>
            <a:lvl1pPr marL="0" indent="0" defTabSz="309563">
              <a:lnSpc>
                <a:spcPct val="100000"/>
              </a:lnSpc>
              <a:spcBef>
                <a:spcPts val="0"/>
              </a:spcBef>
              <a:buSzTx/>
              <a:buNone/>
              <a:defRPr sz="2063" b="1"/>
            </a:lvl1pPr>
            <a:lvl2pPr marL="0" indent="0" defTabSz="309563">
              <a:lnSpc>
                <a:spcPct val="100000"/>
              </a:lnSpc>
              <a:spcBef>
                <a:spcPts val="0"/>
              </a:spcBef>
              <a:buSzTx/>
              <a:buNone/>
              <a:defRPr sz="2063" b="1"/>
            </a:lvl2pPr>
            <a:lvl3pPr marL="0" indent="0" defTabSz="309563">
              <a:lnSpc>
                <a:spcPct val="100000"/>
              </a:lnSpc>
              <a:spcBef>
                <a:spcPts val="0"/>
              </a:spcBef>
              <a:buSzTx/>
              <a:buNone/>
              <a:defRPr sz="2063" b="1"/>
            </a:lvl3pPr>
            <a:lvl4pPr marL="0" indent="0" defTabSz="309563">
              <a:lnSpc>
                <a:spcPct val="100000"/>
              </a:lnSpc>
              <a:spcBef>
                <a:spcPts val="0"/>
              </a:spcBef>
              <a:buSzTx/>
              <a:buNone/>
              <a:defRPr sz="2063" b="1"/>
            </a:lvl4pPr>
            <a:lvl5pPr marL="0" indent="0" defTabSz="309563">
              <a:lnSpc>
                <a:spcPct val="100000"/>
              </a:lnSpc>
              <a:spcBef>
                <a:spcPts val="0"/>
              </a:spcBef>
              <a:buSzTx/>
              <a:buNone/>
              <a:defRPr sz="2063" b="1"/>
            </a:lvl5pPr>
          </a:lstStyle>
          <a:p>
            <a:r>
              <a:t>Diabildsundertitel</a:t>
            </a:r>
          </a:p>
          <a:p>
            <a:pPr lvl="1"/>
            <a:endParaRPr/>
          </a:p>
          <a:p>
            <a:pPr lvl="2"/>
            <a:endParaRPr/>
          </a:p>
          <a:p>
            <a:pPr lvl="3"/>
            <a:endParaRPr/>
          </a:p>
          <a:p>
            <a:pPr lvl="4"/>
            <a:endParaRPr/>
          </a:p>
        </p:txBody>
      </p:sp>
      <p:sp>
        <p:nvSpPr>
          <p:cNvPr id="35" name="Diabildsnummer"/>
          <p:cNvSpPr txBox="1">
            <a:spLocks noGrp="1"/>
          </p:cNvSpPr>
          <p:nvPr>
            <p:ph type="sldNum" sz="quarter" idx="2"/>
          </p:nvPr>
        </p:nvSpPr>
        <p:spPr>
          <a:xfrm>
            <a:off x="4500563" y="4840971"/>
            <a:ext cx="208390" cy="206467"/>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64144356"/>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Titel och punkter">
    <p:spTree>
      <p:nvGrpSpPr>
        <p:cNvPr id="1" name=""/>
        <p:cNvGrpSpPr/>
        <p:nvPr/>
      </p:nvGrpSpPr>
      <p:grpSpPr>
        <a:xfrm>
          <a:off x="0" y="0"/>
          <a:ext cx="0" cy="0"/>
          <a:chOff x="0" y="0"/>
          <a:chExt cx="0" cy="0"/>
        </a:xfrm>
      </p:grpSpPr>
      <p:sp>
        <p:nvSpPr>
          <p:cNvPr id="42" name="Diabildstitel"/>
          <p:cNvSpPr txBox="1">
            <a:spLocks noGrp="1"/>
          </p:cNvSpPr>
          <p:nvPr>
            <p:ph type="title" hasCustomPrompt="1"/>
          </p:nvPr>
        </p:nvSpPr>
        <p:spPr>
          <a:xfrm>
            <a:off x="452438" y="404812"/>
            <a:ext cx="8239125" cy="537437"/>
          </a:xfrm>
          <a:prstGeom prst="rect">
            <a:avLst/>
          </a:prstGeom>
        </p:spPr>
        <p:txBody>
          <a:bodyPr lIns="50800" tIns="50800" rIns="50800" bIns="50800" anchor="t"/>
          <a:lstStyle>
            <a:lvl1pPr defTabSz="914377">
              <a:lnSpc>
                <a:spcPct val="80000"/>
              </a:lnSpc>
              <a:defRPr sz="3188" b="1" spc="-64">
                <a:latin typeface="+mj-lt"/>
                <a:ea typeface="+mj-ea"/>
                <a:cs typeface="+mj-cs"/>
                <a:sym typeface="Helvetica Neue"/>
              </a:defRPr>
            </a:lvl1pPr>
          </a:lstStyle>
          <a:p>
            <a:r>
              <a:t>Diabilds­titel</a:t>
            </a:r>
          </a:p>
        </p:txBody>
      </p:sp>
      <p:sp>
        <p:nvSpPr>
          <p:cNvPr id="43" name="Brödtext nivå ett…"/>
          <p:cNvSpPr txBox="1">
            <a:spLocks noGrp="1"/>
          </p:cNvSpPr>
          <p:nvPr>
            <p:ph type="body" sz="quarter" idx="1" hasCustomPrompt="1"/>
          </p:nvPr>
        </p:nvSpPr>
        <p:spPr>
          <a:xfrm>
            <a:off x="452438" y="889861"/>
            <a:ext cx="8239125" cy="350543"/>
          </a:xfrm>
          <a:prstGeom prst="rect">
            <a:avLst/>
          </a:prstGeom>
        </p:spPr>
        <p:txBody>
          <a:bodyPr lIns="45718" tIns="45718" rIns="45718" bIns="45718" numCol="1" spcCol="38100"/>
          <a:lstStyle>
            <a:lvl1pPr marL="0" indent="0" defTabSz="309563">
              <a:lnSpc>
                <a:spcPct val="100000"/>
              </a:lnSpc>
              <a:spcBef>
                <a:spcPts val="0"/>
              </a:spcBef>
              <a:buSzTx/>
              <a:buNone/>
              <a:defRPr sz="2063" b="1"/>
            </a:lvl1pPr>
            <a:lvl2pPr marL="490538" indent="-261938" defTabSz="309563">
              <a:lnSpc>
                <a:spcPct val="100000"/>
              </a:lnSpc>
              <a:spcBef>
                <a:spcPts val="0"/>
              </a:spcBef>
              <a:defRPr sz="2063" b="1"/>
            </a:lvl2pPr>
            <a:lvl3pPr marL="719138" indent="-261938" defTabSz="309563">
              <a:lnSpc>
                <a:spcPct val="100000"/>
              </a:lnSpc>
              <a:spcBef>
                <a:spcPts val="0"/>
              </a:spcBef>
              <a:defRPr sz="2063" b="1"/>
            </a:lvl3pPr>
            <a:lvl4pPr marL="947738" indent="-261938" defTabSz="309563">
              <a:lnSpc>
                <a:spcPct val="100000"/>
              </a:lnSpc>
              <a:spcBef>
                <a:spcPts val="0"/>
              </a:spcBef>
              <a:defRPr sz="2063" b="1"/>
            </a:lvl4pPr>
            <a:lvl5pPr marL="1176338" indent="-261938" defTabSz="309563">
              <a:lnSpc>
                <a:spcPct val="100000"/>
              </a:lnSpc>
              <a:spcBef>
                <a:spcPts val="0"/>
              </a:spcBef>
              <a:defRPr sz="2063" b="1"/>
            </a:lvl5pPr>
          </a:lstStyle>
          <a:p>
            <a:r>
              <a:t>Diabildsundertitel</a:t>
            </a:r>
          </a:p>
          <a:p>
            <a:pPr lvl="1"/>
            <a:endParaRPr/>
          </a:p>
          <a:p>
            <a:pPr lvl="2"/>
            <a:endParaRPr/>
          </a:p>
          <a:p>
            <a:pPr lvl="3"/>
            <a:endParaRPr/>
          </a:p>
          <a:p>
            <a:pPr lvl="4"/>
            <a:endParaRPr/>
          </a:p>
        </p:txBody>
      </p:sp>
      <p:sp>
        <p:nvSpPr>
          <p:cNvPr id="44" name="Brödtext nivå ett…"/>
          <p:cNvSpPr txBox="1">
            <a:spLocks noGrp="1"/>
          </p:cNvSpPr>
          <p:nvPr>
            <p:ph type="body" idx="21" hasCustomPrompt="1"/>
          </p:nvPr>
        </p:nvSpPr>
        <p:spPr>
          <a:prstGeom prst="rect">
            <a:avLst/>
          </a:prstGeom>
        </p:spPr>
        <p:txBody>
          <a:bodyPr numCol="1" spcCol="38100"/>
          <a:lstStyle/>
          <a:p>
            <a:r>
              <a:t>Diabildspunkttext</a:t>
            </a:r>
          </a:p>
        </p:txBody>
      </p:sp>
      <p:sp>
        <p:nvSpPr>
          <p:cNvPr id="45"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37766552"/>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Punkter">
    <p:spTree>
      <p:nvGrpSpPr>
        <p:cNvPr id="1" name=""/>
        <p:cNvGrpSpPr/>
        <p:nvPr/>
      </p:nvGrpSpPr>
      <p:grpSpPr>
        <a:xfrm>
          <a:off x="0" y="0"/>
          <a:ext cx="0" cy="0"/>
          <a:chOff x="0" y="0"/>
          <a:chExt cx="0" cy="0"/>
        </a:xfrm>
      </p:grpSpPr>
      <p:sp>
        <p:nvSpPr>
          <p:cNvPr id="52" name="Brödtext nivå ett…"/>
          <p:cNvSpPr txBox="1">
            <a:spLocks noGrp="1"/>
          </p:cNvSpPr>
          <p:nvPr>
            <p:ph type="body" idx="1" hasCustomPrompt="1"/>
          </p:nvPr>
        </p:nvSpPr>
        <p:spPr>
          <a:prstGeom prst="rect">
            <a:avLst/>
          </a:prstGeom>
        </p:spPr>
        <p:txBody>
          <a:bodyPr/>
          <a:lstStyle/>
          <a:p>
            <a:r>
              <a:t>Diabildspunkttext</a:t>
            </a:r>
          </a:p>
          <a:p>
            <a:pPr lvl="1"/>
            <a:endParaRPr/>
          </a:p>
          <a:p>
            <a:pPr lvl="2"/>
            <a:endParaRPr/>
          </a:p>
          <a:p>
            <a:pPr lvl="3"/>
            <a:endParaRPr/>
          </a:p>
          <a:p>
            <a:pPr lvl="4"/>
            <a:endParaRPr/>
          </a:p>
        </p:txBody>
      </p:sp>
      <p:sp>
        <p:nvSpPr>
          <p:cNvPr id="53"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42357981"/>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Titel, punkter och bild">
    <p:spTree>
      <p:nvGrpSpPr>
        <p:cNvPr id="1" name=""/>
        <p:cNvGrpSpPr/>
        <p:nvPr/>
      </p:nvGrpSpPr>
      <p:grpSpPr>
        <a:xfrm>
          <a:off x="0" y="0"/>
          <a:ext cx="0" cy="0"/>
          <a:chOff x="0" y="0"/>
          <a:chExt cx="0" cy="0"/>
        </a:xfrm>
      </p:grpSpPr>
      <p:sp>
        <p:nvSpPr>
          <p:cNvPr id="60" name="Brödtext nivå ett…"/>
          <p:cNvSpPr txBox="1">
            <a:spLocks noGrp="1"/>
          </p:cNvSpPr>
          <p:nvPr>
            <p:ph type="body" sz="quarter" idx="1" hasCustomPrompt="1"/>
          </p:nvPr>
        </p:nvSpPr>
        <p:spPr>
          <a:xfrm>
            <a:off x="452438" y="889861"/>
            <a:ext cx="3667125" cy="350543"/>
          </a:xfrm>
          <a:prstGeom prst="rect">
            <a:avLst/>
          </a:prstGeom>
        </p:spPr>
        <p:txBody>
          <a:bodyPr lIns="45718" tIns="45718" rIns="45718" bIns="45718" numCol="1" spcCol="38100"/>
          <a:lstStyle>
            <a:lvl1pPr marL="0" indent="0" defTabSz="309563">
              <a:lnSpc>
                <a:spcPct val="100000"/>
              </a:lnSpc>
              <a:spcBef>
                <a:spcPts val="0"/>
              </a:spcBef>
              <a:buSzTx/>
              <a:buNone/>
              <a:defRPr sz="2063" b="1"/>
            </a:lvl1pPr>
            <a:lvl2pPr marL="490538" indent="-261938" defTabSz="309563">
              <a:lnSpc>
                <a:spcPct val="100000"/>
              </a:lnSpc>
              <a:spcBef>
                <a:spcPts val="0"/>
              </a:spcBef>
              <a:defRPr sz="2063" b="1"/>
            </a:lvl2pPr>
            <a:lvl3pPr marL="719138" indent="-261938" defTabSz="309563">
              <a:lnSpc>
                <a:spcPct val="100000"/>
              </a:lnSpc>
              <a:spcBef>
                <a:spcPts val="0"/>
              </a:spcBef>
              <a:defRPr sz="2063" b="1"/>
            </a:lvl3pPr>
            <a:lvl4pPr marL="947738" indent="-261938" defTabSz="309563">
              <a:lnSpc>
                <a:spcPct val="100000"/>
              </a:lnSpc>
              <a:spcBef>
                <a:spcPts val="0"/>
              </a:spcBef>
              <a:defRPr sz="2063" b="1"/>
            </a:lvl4pPr>
            <a:lvl5pPr marL="1176338" indent="-261938" defTabSz="309563">
              <a:lnSpc>
                <a:spcPct val="100000"/>
              </a:lnSpc>
              <a:spcBef>
                <a:spcPts val="0"/>
              </a:spcBef>
              <a:defRPr sz="2063" b="1"/>
            </a:lvl5pPr>
          </a:lstStyle>
          <a:p>
            <a:r>
              <a:t>Diabildsundertitel</a:t>
            </a:r>
          </a:p>
          <a:p>
            <a:pPr lvl="1"/>
            <a:endParaRPr/>
          </a:p>
          <a:p>
            <a:pPr lvl="2"/>
            <a:endParaRPr/>
          </a:p>
          <a:p>
            <a:pPr lvl="3"/>
            <a:endParaRPr/>
          </a:p>
          <a:p>
            <a:pPr lvl="4"/>
            <a:endParaRPr/>
          </a:p>
        </p:txBody>
      </p:sp>
      <p:sp>
        <p:nvSpPr>
          <p:cNvPr id="61" name="Brödtext nivå ett…"/>
          <p:cNvSpPr txBox="1">
            <a:spLocks noGrp="1"/>
          </p:cNvSpPr>
          <p:nvPr>
            <p:ph type="body" sz="half" idx="21" hasCustomPrompt="1"/>
          </p:nvPr>
        </p:nvSpPr>
        <p:spPr>
          <a:xfrm>
            <a:off x="452438" y="1593189"/>
            <a:ext cx="3667125" cy="3096237"/>
          </a:xfrm>
          <a:prstGeom prst="rect">
            <a:avLst/>
          </a:prstGeom>
        </p:spPr>
        <p:txBody>
          <a:bodyPr numCol="1" spcCol="38100"/>
          <a:lstStyle/>
          <a:p>
            <a:r>
              <a:t>Diabildspunkttext</a:t>
            </a:r>
          </a:p>
        </p:txBody>
      </p:sp>
      <p:sp>
        <p:nvSpPr>
          <p:cNvPr id="62" name="660384004_1290x1720.jpeg"/>
          <p:cNvSpPr>
            <a:spLocks noGrp="1"/>
          </p:cNvSpPr>
          <p:nvPr>
            <p:ph type="pic" idx="22"/>
          </p:nvPr>
        </p:nvSpPr>
        <p:spPr>
          <a:xfrm>
            <a:off x="4572000" y="-152725"/>
            <a:ext cx="4093828" cy="5458438"/>
          </a:xfrm>
          <a:prstGeom prst="rect">
            <a:avLst/>
          </a:prstGeom>
        </p:spPr>
        <p:txBody>
          <a:bodyPr lIns="91439" tIns="45719" rIns="91439" bIns="45719" numCol="1" spcCol="38100">
            <a:noAutofit/>
          </a:bodyPr>
          <a:lstStyle/>
          <a:p>
            <a:endParaRPr/>
          </a:p>
        </p:txBody>
      </p:sp>
      <p:sp>
        <p:nvSpPr>
          <p:cNvPr id="63" name="Diabildstitel"/>
          <p:cNvSpPr txBox="1">
            <a:spLocks noGrp="1"/>
          </p:cNvSpPr>
          <p:nvPr>
            <p:ph type="title" hasCustomPrompt="1"/>
          </p:nvPr>
        </p:nvSpPr>
        <p:spPr>
          <a:xfrm>
            <a:off x="452438" y="404812"/>
            <a:ext cx="3667125" cy="538163"/>
          </a:xfrm>
          <a:prstGeom prst="rect">
            <a:avLst/>
          </a:prstGeom>
        </p:spPr>
        <p:txBody>
          <a:bodyPr lIns="50800" tIns="50800" rIns="50800" bIns="50800" anchor="t"/>
          <a:lstStyle>
            <a:lvl1pPr defTabSz="914377">
              <a:lnSpc>
                <a:spcPct val="80000"/>
              </a:lnSpc>
              <a:defRPr sz="3188" b="1" spc="-64">
                <a:latin typeface="+mj-lt"/>
                <a:ea typeface="+mj-ea"/>
                <a:cs typeface="+mj-cs"/>
                <a:sym typeface="Helvetica Neue"/>
              </a:defRPr>
            </a:lvl1pPr>
          </a:lstStyle>
          <a:p>
            <a:r>
              <a:t>Diabilds­titel</a:t>
            </a:r>
          </a:p>
        </p:txBody>
      </p:sp>
      <p:sp>
        <p:nvSpPr>
          <p:cNvPr id="64"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15311113"/>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Avsnitt">
    <p:spTree>
      <p:nvGrpSpPr>
        <p:cNvPr id="1" name=""/>
        <p:cNvGrpSpPr/>
        <p:nvPr/>
      </p:nvGrpSpPr>
      <p:grpSpPr>
        <a:xfrm>
          <a:off x="0" y="0"/>
          <a:ext cx="0" cy="0"/>
          <a:chOff x="0" y="0"/>
          <a:chExt cx="0" cy="0"/>
        </a:xfrm>
      </p:grpSpPr>
      <p:sp>
        <p:nvSpPr>
          <p:cNvPr id="71" name="Avsnittstitel"/>
          <p:cNvSpPr txBox="1">
            <a:spLocks noGrp="1"/>
          </p:cNvSpPr>
          <p:nvPr>
            <p:ph type="title" hasCustomPrompt="1"/>
          </p:nvPr>
        </p:nvSpPr>
        <p:spPr>
          <a:xfrm>
            <a:off x="452437" y="1700213"/>
            <a:ext cx="8239127" cy="1743075"/>
          </a:xfrm>
          <a:prstGeom prst="rect">
            <a:avLst/>
          </a:prstGeom>
        </p:spPr>
        <p:txBody>
          <a:bodyPr lIns="50800" tIns="50800" rIns="50800" bIns="50800"/>
          <a:lstStyle>
            <a:lvl1pPr defTabSz="914377">
              <a:lnSpc>
                <a:spcPct val="80000"/>
              </a:lnSpc>
              <a:defRPr sz="4350" spc="-87">
                <a:latin typeface="Helvetica Neue Medium"/>
                <a:ea typeface="Helvetica Neue Medium"/>
                <a:cs typeface="Helvetica Neue Medium"/>
                <a:sym typeface="Helvetica Neue Medium"/>
              </a:defRPr>
            </a:lvl1pPr>
          </a:lstStyle>
          <a:p>
            <a:r>
              <a:t>Avsnittstitel</a:t>
            </a:r>
          </a:p>
        </p:txBody>
      </p:sp>
      <p:sp>
        <p:nvSpPr>
          <p:cNvPr id="72" name="Diabildsnummer"/>
          <p:cNvSpPr txBox="1">
            <a:spLocks noGrp="1"/>
          </p:cNvSpPr>
          <p:nvPr>
            <p:ph type="sldNum" sz="quarter" idx="2"/>
          </p:nvPr>
        </p:nvSpPr>
        <p:spPr>
          <a:xfrm>
            <a:off x="4500563" y="4840971"/>
            <a:ext cx="208390" cy="206467"/>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83902403"/>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Endast titel">
    <p:spTree>
      <p:nvGrpSpPr>
        <p:cNvPr id="1" name=""/>
        <p:cNvGrpSpPr/>
        <p:nvPr/>
      </p:nvGrpSpPr>
      <p:grpSpPr>
        <a:xfrm>
          <a:off x="0" y="0"/>
          <a:ext cx="0" cy="0"/>
          <a:chOff x="0" y="0"/>
          <a:chExt cx="0" cy="0"/>
        </a:xfrm>
      </p:grpSpPr>
      <p:sp>
        <p:nvSpPr>
          <p:cNvPr id="79" name="Diabildstitel"/>
          <p:cNvSpPr txBox="1">
            <a:spLocks noGrp="1"/>
          </p:cNvSpPr>
          <p:nvPr>
            <p:ph type="title" hasCustomPrompt="1"/>
          </p:nvPr>
        </p:nvSpPr>
        <p:spPr>
          <a:xfrm>
            <a:off x="452438" y="404813"/>
            <a:ext cx="8239125" cy="538107"/>
          </a:xfrm>
          <a:prstGeom prst="rect">
            <a:avLst/>
          </a:prstGeom>
        </p:spPr>
        <p:txBody>
          <a:bodyPr lIns="50800" tIns="50800" rIns="50800" bIns="50800" anchor="t"/>
          <a:lstStyle>
            <a:lvl1pPr defTabSz="914377">
              <a:lnSpc>
                <a:spcPct val="80000"/>
              </a:lnSpc>
              <a:defRPr sz="3188" b="1" spc="-64">
                <a:latin typeface="+mj-lt"/>
                <a:ea typeface="+mj-ea"/>
                <a:cs typeface="+mj-cs"/>
                <a:sym typeface="Helvetica Neue"/>
              </a:defRPr>
            </a:lvl1pPr>
          </a:lstStyle>
          <a:p>
            <a:r>
              <a:t>Diabilds­titel</a:t>
            </a:r>
          </a:p>
        </p:txBody>
      </p:sp>
      <p:sp>
        <p:nvSpPr>
          <p:cNvPr id="80" name="Brödtext nivå ett…"/>
          <p:cNvSpPr txBox="1">
            <a:spLocks noGrp="1"/>
          </p:cNvSpPr>
          <p:nvPr>
            <p:ph type="body" sz="quarter" idx="1" hasCustomPrompt="1"/>
          </p:nvPr>
        </p:nvSpPr>
        <p:spPr>
          <a:xfrm>
            <a:off x="452438" y="889861"/>
            <a:ext cx="8239125" cy="350543"/>
          </a:xfrm>
          <a:prstGeom prst="rect">
            <a:avLst/>
          </a:prstGeom>
        </p:spPr>
        <p:txBody>
          <a:bodyPr lIns="45718" tIns="45718" rIns="45718" bIns="45718" numCol="1" spcCol="38100"/>
          <a:lstStyle>
            <a:lvl1pPr marL="0" indent="0" defTabSz="309563">
              <a:lnSpc>
                <a:spcPct val="100000"/>
              </a:lnSpc>
              <a:spcBef>
                <a:spcPts val="0"/>
              </a:spcBef>
              <a:buSzTx/>
              <a:buNone/>
              <a:defRPr sz="2063" b="1"/>
            </a:lvl1pPr>
            <a:lvl2pPr marL="490538" indent="-261938" defTabSz="309563">
              <a:lnSpc>
                <a:spcPct val="100000"/>
              </a:lnSpc>
              <a:spcBef>
                <a:spcPts val="0"/>
              </a:spcBef>
              <a:defRPr sz="2063" b="1"/>
            </a:lvl2pPr>
            <a:lvl3pPr marL="719138" indent="-261938" defTabSz="309563">
              <a:lnSpc>
                <a:spcPct val="100000"/>
              </a:lnSpc>
              <a:spcBef>
                <a:spcPts val="0"/>
              </a:spcBef>
              <a:defRPr sz="2063" b="1"/>
            </a:lvl3pPr>
            <a:lvl4pPr marL="947738" indent="-261938" defTabSz="309563">
              <a:lnSpc>
                <a:spcPct val="100000"/>
              </a:lnSpc>
              <a:spcBef>
                <a:spcPts val="0"/>
              </a:spcBef>
              <a:defRPr sz="2063" b="1"/>
            </a:lvl4pPr>
            <a:lvl5pPr marL="1176338" indent="-261938" defTabSz="309563">
              <a:lnSpc>
                <a:spcPct val="100000"/>
              </a:lnSpc>
              <a:spcBef>
                <a:spcPts val="0"/>
              </a:spcBef>
              <a:defRPr sz="2063" b="1"/>
            </a:lvl5pPr>
          </a:lstStyle>
          <a:p>
            <a:r>
              <a:t>Diabildsundertitel</a:t>
            </a:r>
          </a:p>
          <a:p>
            <a:pPr lvl="1"/>
            <a:endParaRPr/>
          </a:p>
          <a:p>
            <a:pPr lvl="2"/>
            <a:endParaRPr/>
          </a:p>
          <a:p>
            <a:pPr lvl="3"/>
            <a:endParaRPr/>
          </a:p>
          <a:p>
            <a:pPr lvl="4"/>
            <a:endParaRPr/>
          </a:p>
        </p:txBody>
      </p:sp>
      <p:sp>
        <p:nvSpPr>
          <p:cNvPr id="81"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29417012"/>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Dagordning">
    <p:spTree>
      <p:nvGrpSpPr>
        <p:cNvPr id="1" name=""/>
        <p:cNvGrpSpPr/>
        <p:nvPr/>
      </p:nvGrpSpPr>
      <p:grpSpPr>
        <a:xfrm>
          <a:off x="0" y="0"/>
          <a:ext cx="0" cy="0"/>
          <a:chOff x="0" y="0"/>
          <a:chExt cx="0" cy="0"/>
        </a:xfrm>
      </p:grpSpPr>
      <p:sp>
        <p:nvSpPr>
          <p:cNvPr id="88" name="Dagordning, titel"/>
          <p:cNvSpPr txBox="1">
            <a:spLocks noGrp="1"/>
          </p:cNvSpPr>
          <p:nvPr>
            <p:ph type="title" hasCustomPrompt="1"/>
          </p:nvPr>
        </p:nvSpPr>
        <p:spPr>
          <a:xfrm>
            <a:off x="452438" y="404812"/>
            <a:ext cx="8239125" cy="538163"/>
          </a:xfrm>
          <a:prstGeom prst="rect">
            <a:avLst/>
          </a:prstGeom>
        </p:spPr>
        <p:txBody>
          <a:bodyPr lIns="50800" tIns="50800" rIns="50800" bIns="50800" anchor="t"/>
          <a:lstStyle>
            <a:lvl1pPr defTabSz="914377">
              <a:lnSpc>
                <a:spcPct val="80000"/>
              </a:lnSpc>
              <a:defRPr sz="3188" b="1" spc="-64">
                <a:latin typeface="+mj-lt"/>
                <a:ea typeface="+mj-ea"/>
                <a:cs typeface="+mj-cs"/>
                <a:sym typeface="Helvetica Neue"/>
              </a:defRPr>
            </a:lvl1pPr>
          </a:lstStyle>
          <a:p>
            <a:r>
              <a:t>Dagordning, titel</a:t>
            </a:r>
          </a:p>
        </p:txBody>
      </p:sp>
      <p:sp>
        <p:nvSpPr>
          <p:cNvPr id="89" name="Brödtext nivå ett…"/>
          <p:cNvSpPr txBox="1">
            <a:spLocks noGrp="1"/>
          </p:cNvSpPr>
          <p:nvPr>
            <p:ph type="body" sz="quarter" idx="1" hasCustomPrompt="1"/>
          </p:nvPr>
        </p:nvSpPr>
        <p:spPr>
          <a:xfrm>
            <a:off x="452438" y="889861"/>
            <a:ext cx="8239125" cy="350543"/>
          </a:xfrm>
          <a:prstGeom prst="rect">
            <a:avLst/>
          </a:prstGeom>
        </p:spPr>
        <p:txBody>
          <a:bodyPr lIns="45718" tIns="45718" rIns="45718" bIns="45718" numCol="1" spcCol="38100"/>
          <a:lstStyle>
            <a:lvl1pPr marL="0" indent="0" defTabSz="309563">
              <a:lnSpc>
                <a:spcPct val="100000"/>
              </a:lnSpc>
              <a:spcBef>
                <a:spcPts val="0"/>
              </a:spcBef>
              <a:buSzTx/>
              <a:buNone/>
              <a:defRPr sz="2063" b="1"/>
            </a:lvl1pPr>
            <a:lvl2pPr marL="490538" indent="-261938" defTabSz="309563">
              <a:lnSpc>
                <a:spcPct val="100000"/>
              </a:lnSpc>
              <a:spcBef>
                <a:spcPts val="0"/>
              </a:spcBef>
              <a:defRPr sz="2063" b="1"/>
            </a:lvl2pPr>
            <a:lvl3pPr marL="719138" indent="-261938" defTabSz="309563">
              <a:lnSpc>
                <a:spcPct val="100000"/>
              </a:lnSpc>
              <a:spcBef>
                <a:spcPts val="0"/>
              </a:spcBef>
              <a:defRPr sz="2063" b="1"/>
            </a:lvl3pPr>
            <a:lvl4pPr marL="947738" indent="-261938" defTabSz="309563">
              <a:lnSpc>
                <a:spcPct val="100000"/>
              </a:lnSpc>
              <a:spcBef>
                <a:spcPts val="0"/>
              </a:spcBef>
              <a:defRPr sz="2063" b="1"/>
            </a:lvl4pPr>
            <a:lvl5pPr marL="1176338" indent="-261938" defTabSz="309563">
              <a:lnSpc>
                <a:spcPct val="100000"/>
              </a:lnSpc>
              <a:spcBef>
                <a:spcPts val="0"/>
              </a:spcBef>
              <a:defRPr sz="2063" b="1"/>
            </a:lvl5pPr>
          </a:lstStyle>
          <a:p>
            <a:r>
              <a:t>Dagordning, undertitel</a:t>
            </a:r>
          </a:p>
          <a:p>
            <a:pPr lvl="1"/>
            <a:endParaRPr/>
          </a:p>
          <a:p>
            <a:pPr lvl="2"/>
            <a:endParaRPr/>
          </a:p>
          <a:p>
            <a:pPr lvl="3"/>
            <a:endParaRPr/>
          </a:p>
          <a:p>
            <a:pPr lvl="4"/>
            <a:endParaRPr/>
          </a:p>
        </p:txBody>
      </p:sp>
      <p:sp>
        <p:nvSpPr>
          <p:cNvPr id="90" name="Brödtext nivå ett…"/>
          <p:cNvSpPr txBox="1">
            <a:spLocks noGrp="1"/>
          </p:cNvSpPr>
          <p:nvPr>
            <p:ph type="body" idx="21" hasCustomPrompt="1"/>
          </p:nvPr>
        </p:nvSpPr>
        <p:spPr>
          <a:prstGeom prst="rect">
            <a:avLst/>
          </a:prstGeom>
        </p:spPr>
        <p:txBody>
          <a:bodyPr numCol="1" spcCol="38100"/>
          <a:lstStyle>
            <a:lvl1pPr marL="0" indent="0" defTabSz="309563">
              <a:lnSpc>
                <a:spcPct val="100000"/>
              </a:lnSpc>
              <a:spcBef>
                <a:spcPts val="675"/>
              </a:spcBef>
              <a:buSzTx/>
              <a:buNone/>
              <a:defRPr sz="2063" spc="-38"/>
            </a:lvl1pPr>
          </a:lstStyle>
          <a:p>
            <a:r>
              <a:t>Ämnen på dagordningen</a:t>
            </a:r>
          </a:p>
        </p:txBody>
      </p:sp>
      <p:sp>
        <p:nvSpPr>
          <p:cNvPr id="91"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21995571"/>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Uttryck">
    <p:spTree>
      <p:nvGrpSpPr>
        <p:cNvPr id="1" name=""/>
        <p:cNvGrpSpPr/>
        <p:nvPr/>
      </p:nvGrpSpPr>
      <p:grpSpPr>
        <a:xfrm>
          <a:off x="0" y="0"/>
          <a:ext cx="0" cy="0"/>
          <a:chOff x="0" y="0"/>
          <a:chExt cx="0" cy="0"/>
        </a:xfrm>
      </p:grpSpPr>
      <p:sp>
        <p:nvSpPr>
          <p:cNvPr id="98" name="Brödtext nivå ett…"/>
          <p:cNvSpPr txBox="1">
            <a:spLocks noGrp="1"/>
          </p:cNvSpPr>
          <p:nvPr>
            <p:ph type="body" sz="half" idx="1" hasCustomPrompt="1"/>
          </p:nvPr>
        </p:nvSpPr>
        <p:spPr>
          <a:xfrm>
            <a:off x="452438" y="1845317"/>
            <a:ext cx="8239125" cy="1452868"/>
          </a:xfrm>
          <a:prstGeom prst="rect">
            <a:avLst/>
          </a:prstGeom>
        </p:spPr>
        <p:txBody>
          <a:bodyPr numCol="1" spcCol="38100" anchor="ctr"/>
          <a:lstStyle>
            <a:lvl1pPr marL="0" indent="0" algn="ctr">
              <a:lnSpc>
                <a:spcPct val="80000"/>
              </a:lnSpc>
              <a:spcBef>
                <a:spcPts val="0"/>
              </a:spcBef>
              <a:buSzTx/>
              <a:buNone/>
              <a:defRPr sz="4350" spc="-87">
                <a:latin typeface="Helvetica Neue Medium"/>
                <a:ea typeface="Helvetica Neue Medium"/>
                <a:cs typeface="Helvetica Neue Medium"/>
                <a:sym typeface="Helvetica Neue Medium"/>
              </a:defRPr>
            </a:lvl1pPr>
            <a:lvl2pPr marL="0" indent="0" algn="ctr">
              <a:lnSpc>
                <a:spcPct val="80000"/>
              </a:lnSpc>
              <a:spcBef>
                <a:spcPts val="0"/>
              </a:spcBef>
              <a:buSzTx/>
              <a:buNone/>
              <a:defRPr sz="4350" spc="-87">
                <a:latin typeface="Helvetica Neue Medium"/>
                <a:ea typeface="Helvetica Neue Medium"/>
                <a:cs typeface="Helvetica Neue Medium"/>
                <a:sym typeface="Helvetica Neue Medium"/>
              </a:defRPr>
            </a:lvl2pPr>
            <a:lvl3pPr marL="0" indent="0" algn="ctr">
              <a:lnSpc>
                <a:spcPct val="80000"/>
              </a:lnSpc>
              <a:spcBef>
                <a:spcPts val="0"/>
              </a:spcBef>
              <a:buSzTx/>
              <a:buNone/>
              <a:defRPr sz="4350" spc="-87">
                <a:latin typeface="Helvetica Neue Medium"/>
                <a:ea typeface="Helvetica Neue Medium"/>
                <a:cs typeface="Helvetica Neue Medium"/>
                <a:sym typeface="Helvetica Neue Medium"/>
              </a:defRPr>
            </a:lvl3pPr>
            <a:lvl4pPr marL="0" indent="0" algn="ctr">
              <a:lnSpc>
                <a:spcPct val="80000"/>
              </a:lnSpc>
              <a:spcBef>
                <a:spcPts val="0"/>
              </a:spcBef>
              <a:buSzTx/>
              <a:buNone/>
              <a:defRPr sz="4350" spc="-87">
                <a:latin typeface="Helvetica Neue Medium"/>
                <a:ea typeface="Helvetica Neue Medium"/>
                <a:cs typeface="Helvetica Neue Medium"/>
                <a:sym typeface="Helvetica Neue Medium"/>
              </a:defRPr>
            </a:lvl4pPr>
            <a:lvl5pPr marL="0" indent="0" algn="ctr">
              <a:lnSpc>
                <a:spcPct val="80000"/>
              </a:lnSpc>
              <a:spcBef>
                <a:spcPts val="0"/>
              </a:spcBef>
              <a:buSzTx/>
              <a:buNone/>
              <a:defRPr sz="4350" spc="-87">
                <a:latin typeface="Helvetica Neue Medium"/>
                <a:ea typeface="Helvetica Neue Medium"/>
                <a:cs typeface="Helvetica Neue Medium"/>
                <a:sym typeface="Helvetica Neue Medium"/>
              </a:defRPr>
            </a:lvl5pPr>
          </a:lstStyle>
          <a:p>
            <a:r>
              <a:t>Uttryck</a:t>
            </a:r>
          </a:p>
          <a:p>
            <a:pPr lvl="1"/>
            <a:endParaRPr/>
          </a:p>
          <a:p>
            <a:pPr lvl="2"/>
            <a:endParaRPr/>
          </a:p>
          <a:p>
            <a:pPr lvl="3"/>
            <a:endParaRPr/>
          </a:p>
          <a:p>
            <a:pPr lvl="4"/>
            <a:endParaRPr/>
          </a:p>
        </p:txBody>
      </p:sp>
      <p:sp>
        <p:nvSpPr>
          <p:cNvPr id="99"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21103135"/>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Stort faktum">
    <p:spTree>
      <p:nvGrpSpPr>
        <p:cNvPr id="1" name=""/>
        <p:cNvGrpSpPr/>
        <p:nvPr/>
      </p:nvGrpSpPr>
      <p:grpSpPr>
        <a:xfrm>
          <a:off x="0" y="0"/>
          <a:ext cx="0" cy="0"/>
          <a:chOff x="0" y="0"/>
          <a:chExt cx="0" cy="0"/>
        </a:xfrm>
      </p:grpSpPr>
      <p:sp>
        <p:nvSpPr>
          <p:cNvPr id="106" name="Brödtext nivå ett…"/>
          <p:cNvSpPr txBox="1">
            <a:spLocks noGrp="1"/>
          </p:cNvSpPr>
          <p:nvPr>
            <p:ph type="body" idx="1" hasCustomPrompt="1"/>
          </p:nvPr>
        </p:nvSpPr>
        <p:spPr>
          <a:xfrm>
            <a:off x="452438" y="403472"/>
            <a:ext cx="8239125" cy="2715596"/>
          </a:xfrm>
          <a:prstGeom prst="rect">
            <a:avLst/>
          </a:prstGeom>
        </p:spPr>
        <p:txBody>
          <a:bodyPr numCol="1" spcCol="38100" anchor="b"/>
          <a:lstStyle>
            <a:lvl1pPr marL="0" indent="0" algn="ctr">
              <a:lnSpc>
                <a:spcPct val="80000"/>
              </a:lnSpc>
              <a:spcBef>
                <a:spcPts val="0"/>
              </a:spcBef>
              <a:buSzTx/>
              <a:buNone/>
              <a:defRPr sz="9375" b="1" spc="-94"/>
            </a:lvl1pPr>
            <a:lvl2pPr marL="0" indent="0" algn="ctr">
              <a:lnSpc>
                <a:spcPct val="80000"/>
              </a:lnSpc>
              <a:spcBef>
                <a:spcPts val="0"/>
              </a:spcBef>
              <a:buSzTx/>
              <a:buNone/>
              <a:defRPr sz="9375" b="1" spc="-94"/>
            </a:lvl2pPr>
            <a:lvl3pPr marL="0" indent="0" algn="ctr">
              <a:lnSpc>
                <a:spcPct val="80000"/>
              </a:lnSpc>
              <a:spcBef>
                <a:spcPts val="0"/>
              </a:spcBef>
              <a:buSzTx/>
              <a:buNone/>
              <a:defRPr sz="9375" b="1" spc="-94"/>
            </a:lvl3pPr>
            <a:lvl4pPr marL="0" indent="0" algn="ctr">
              <a:lnSpc>
                <a:spcPct val="80000"/>
              </a:lnSpc>
              <a:spcBef>
                <a:spcPts val="0"/>
              </a:spcBef>
              <a:buSzTx/>
              <a:buNone/>
              <a:defRPr sz="9375" b="1" spc="-94"/>
            </a:lvl4pPr>
            <a:lvl5pPr marL="0" indent="0" algn="ctr">
              <a:lnSpc>
                <a:spcPct val="80000"/>
              </a:lnSpc>
              <a:spcBef>
                <a:spcPts val="0"/>
              </a:spcBef>
              <a:buSzTx/>
              <a:buNone/>
              <a:defRPr sz="9375" b="1" spc="-94"/>
            </a:lvl5pPr>
          </a:lstStyle>
          <a:p>
            <a:r>
              <a:t>100 %</a:t>
            </a:r>
          </a:p>
          <a:p>
            <a:pPr lvl="1"/>
            <a:endParaRPr/>
          </a:p>
          <a:p>
            <a:pPr lvl="2"/>
            <a:endParaRPr/>
          </a:p>
          <a:p>
            <a:pPr lvl="3"/>
            <a:endParaRPr/>
          </a:p>
          <a:p>
            <a:pPr lvl="4"/>
            <a:endParaRPr/>
          </a:p>
        </p:txBody>
      </p:sp>
      <p:sp>
        <p:nvSpPr>
          <p:cNvPr id="107" name="Faktainformation"/>
          <p:cNvSpPr txBox="1">
            <a:spLocks noGrp="1"/>
          </p:cNvSpPr>
          <p:nvPr>
            <p:ph type="body" sz="quarter" idx="21" hasCustomPrompt="1"/>
          </p:nvPr>
        </p:nvSpPr>
        <p:spPr>
          <a:xfrm>
            <a:off x="452438" y="3098317"/>
            <a:ext cx="8239125" cy="350543"/>
          </a:xfrm>
          <a:prstGeom prst="rect">
            <a:avLst/>
          </a:prstGeom>
        </p:spPr>
        <p:txBody>
          <a:bodyPr lIns="45718" tIns="45718" rIns="45718" bIns="45718" numCol="1" spcCol="38100"/>
          <a:lstStyle>
            <a:lvl1pPr marL="0" indent="0" algn="ctr" defTabSz="309563">
              <a:lnSpc>
                <a:spcPct val="100000"/>
              </a:lnSpc>
              <a:spcBef>
                <a:spcPts val="0"/>
              </a:spcBef>
              <a:buSzTx/>
              <a:buNone/>
              <a:defRPr sz="2063" b="1"/>
            </a:lvl1pPr>
          </a:lstStyle>
          <a:p>
            <a:r>
              <a:t>Faktainformation</a:t>
            </a:r>
          </a:p>
        </p:txBody>
      </p:sp>
      <p:sp>
        <p:nvSpPr>
          <p:cNvPr id="108"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27966958"/>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Citat">
    <p:spTree>
      <p:nvGrpSpPr>
        <p:cNvPr id="1" name=""/>
        <p:cNvGrpSpPr/>
        <p:nvPr/>
      </p:nvGrpSpPr>
      <p:grpSpPr>
        <a:xfrm>
          <a:off x="0" y="0"/>
          <a:ext cx="0" cy="0"/>
          <a:chOff x="0" y="0"/>
          <a:chExt cx="0" cy="0"/>
        </a:xfrm>
      </p:grpSpPr>
      <p:sp>
        <p:nvSpPr>
          <p:cNvPr id="115" name="Brödtext nivå ett…"/>
          <p:cNvSpPr txBox="1">
            <a:spLocks noGrp="1"/>
          </p:cNvSpPr>
          <p:nvPr>
            <p:ph type="body" sz="quarter" idx="1" hasCustomPrompt="1"/>
          </p:nvPr>
        </p:nvSpPr>
        <p:spPr>
          <a:xfrm>
            <a:off x="911259" y="4003296"/>
            <a:ext cx="7575022" cy="238870"/>
          </a:xfrm>
          <a:prstGeom prst="rect">
            <a:avLst/>
          </a:prstGeom>
        </p:spPr>
        <p:txBody>
          <a:bodyPr lIns="45718" tIns="45718" rIns="45718" bIns="45718" numCol="1" spcCol="38100"/>
          <a:lstStyle>
            <a:lvl1pPr marL="0" indent="0" defTabSz="309563">
              <a:lnSpc>
                <a:spcPct val="100000"/>
              </a:lnSpc>
              <a:spcBef>
                <a:spcPts val="0"/>
              </a:spcBef>
              <a:buSzTx/>
              <a:buNone/>
              <a:defRPr sz="1350" b="1"/>
            </a:lvl1pPr>
            <a:lvl2pPr marL="400050" indent="-171450" defTabSz="309563">
              <a:lnSpc>
                <a:spcPct val="100000"/>
              </a:lnSpc>
              <a:spcBef>
                <a:spcPts val="0"/>
              </a:spcBef>
              <a:defRPr sz="1350" b="1"/>
            </a:lvl2pPr>
            <a:lvl3pPr marL="628650" indent="-171450" defTabSz="309563">
              <a:lnSpc>
                <a:spcPct val="100000"/>
              </a:lnSpc>
              <a:spcBef>
                <a:spcPts val="0"/>
              </a:spcBef>
              <a:defRPr sz="1350" b="1"/>
            </a:lvl3pPr>
            <a:lvl4pPr marL="857250" indent="-171450" defTabSz="309563">
              <a:lnSpc>
                <a:spcPct val="100000"/>
              </a:lnSpc>
              <a:spcBef>
                <a:spcPts val="0"/>
              </a:spcBef>
              <a:defRPr sz="1350" b="1"/>
            </a:lvl4pPr>
            <a:lvl5pPr marL="1085850" indent="-171450" defTabSz="309563">
              <a:lnSpc>
                <a:spcPct val="100000"/>
              </a:lnSpc>
              <a:spcBef>
                <a:spcPts val="0"/>
              </a:spcBef>
              <a:defRPr sz="1350" b="1"/>
            </a:lvl5pPr>
          </a:lstStyle>
          <a:p>
            <a:r>
              <a:t>Tillskrivning</a:t>
            </a:r>
          </a:p>
          <a:p>
            <a:pPr lvl="1"/>
            <a:endParaRPr/>
          </a:p>
          <a:p>
            <a:pPr lvl="2"/>
            <a:endParaRPr/>
          </a:p>
          <a:p>
            <a:pPr lvl="3"/>
            <a:endParaRPr/>
          </a:p>
          <a:p>
            <a:pPr lvl="4"/>
            <a:endParaRPr/>
          </a:p>
        </p:txBody>
      </p:sp>
      <p:sp>
        <p:nvSpPr>
          <p:cNvPr id="116" name="Brödtext nivå ett…"/>
          <p:cNvSpPr txBox="1">
            <a:spLocks noGrp="1"/>
          </p:cNvSpPr>
          <p:nvPr>
            <p:ph type="body" sz="half" idx="21" hasCustomPrompt="1"/>
          </p:nvPr>
        </p:nvSpPr>
        <p:spPr>
          <a:xfrm>
            <a:off x="657722" y="1852448"/>
            <a:ext cx="7828558" cy="1438607"/>
          </a:xfrm>
          <a:prstGeom prst="rect">
            <a:avLst/>
          </a:prstGeom>
        </p:spPr>
        <p:txBody>
          <a:bodyPr numCol="1" spcCol="38100"/>
          <a:lstStyle>
            <a:lvl1pPr marL="0" indent="63383">
              <a:spcBef>
                <a:spcPts val="0"/>
              </a:spcBef>
              <a:buSzTx/>
              <a:buNone/>
              <a:defRPr sz="3188" spc="-75">
                <a:latin typeface="Helvetica Neue Medium"/>
                <a:ea typeface="Helvetica Neue Medium"/>
                <a:cs typeface="Helvetica Neue Medium"/>
                <a:sym typeface="Helvetica Neue Medium"/>
              </a:defRPr>
            </a:lvl1pPr>
          </a:lstStyle>
          <a:p>
            <a:r>
              <a:t>”Framträdande citat”</a:t>
            </a:r>
          </a:p>
        </p:txBody>
      </p:sp>
      <p:sp>
        <p:nvSpPr>
          <p:cNvPr id="117"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1984128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2023-06-08</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42357895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Foto – 3 per sida">
    <p:spTree>
      <p:nvGrpSpPr>
        <p:cNvPr id="1" name=""/>
        <p:cNvGrpSpPr/>
        <p:nvPr/>
      </p:nvGrpSpPr>
      <p:grpSpPr>
        <a:xfrm>
          <a:off x="0" y="0"/>
          <a:ext cx="0" cy="0"/>
          <a:chOff x="0" y="0"/>
          <a:chExt cx="0" cy="0"/>
        </a:xfrm>
      </p:grpSpPr>
      <p:sp>
        <p:nvSpPr>
          <p:cNvPr id="124" name="Bild"/>
          <p:cNvSpPr>
            <a:spLocks noGrp="1"/>
          </p:cNvSpPr>
          <p:nvPr>
            <p:ph type="pic" sz="quarter" idx="21"/>
          </p:nvPr>
        </p:nvSpPr>
        <p:spPr>
          <a:xfrm>
            <a:off x="5910262" y="381001"/>
            <a:ext cx="2789663" cy="2231129"/>
          </a:xfrm>
          <a:prstGeom prst="rect">
            <a:avLst/>
          </a:prstGeom>
        </p:spPr>
        <p:txBody>
          <a:bodyPr lIns="91439" tIns="45719" rIns="91439" bIns="45719" numCol="1" spcCol="38100">
            <a:noAutofit/>
          </a:bodyPr>
          <a:lstStyle/>
          <a:p>
            <a:endParaRPr/>
          </a:p>
        </p:txBody>
      </p:sp>
      <p:sp>
        <p:nvSpPr>
          <p:cNvPr id="125" name="Bild"/>
          <p:cNvSpPr>
            <a:spLocks noGrp="1"/>
          </p:cNvSpPr>
          <p:nvPr>
            <p:ph type="pic" sz="half" idx="22"/>
          </p:nvPr>
        </p:nvSpPr>
        <p:spPr>
          <a:xfrm>
            <a:off x="5062538" y="1491854"/>
            <a:ext cx="3914775" cy="4556318"/>
          </a:xfrm>
          <a:prstGeom prst="rect">
            <a:avLst/>
          </a:prstGeom>
        </p:spPr>
        <p:txBody>
          <a:bodyPr lIns="91439" tIns="45719" rIns="91439" bIns="45719" numCol="1" spcCol="38100">
            <a:noAutofit/>
          </a:bodyPr>
          <a:lstStyle/>
          <a:p>
            <a:endParaRPr/>
          </a:p>
        </p:txBody>
      </p:sp>
      <p:sp>
        <p:nvSpPr>
          <p:cNvPr id="126" name="Bild"/>
          <p:cNvSpPr>
            <a:spLocks noGrp="1"/>
          </p:cNvSpPr>
          <p:nvPr>
            <p:ph type="pic" idx="23"/>
          </p:nvPr>
        </p:nvSpPr>
        <p:spPr>
          <a:xfrm>
            <a:off x="-52388" y="185737"/>
            <a:ext cx="6229350" cy="4672013"/>
          </a:xfrm>
          <a:prstGeom prst="rect">
            <a:avLst/>
          </a:prstGeom>
        </p:spPr>
        <p:txBody>
          <a:bodyPr lIns="91439" tIns="45719" rIns="91439" bIns="45719" numCol="1" spcCol="38100">
            <a:noAutofit/>
          </a:bodyPr>
          <a:lstStyle/>
          <a:p>
            <a:endParaRPr/>
          </a:p>
        </p:txBody>
      </p:sp>
      <p:sp>
        <p:nvSpPr>
          <p:cNvPr id="127"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46349321"/>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Bild">
    <p:spTree>
      <p:nvGrpSpPr>
        <p:cNvPr id="1" name=""/>
        <p:cNvGrpSpPr/>
        <p:nvPr/>
      </p:nvGrpSpPr>
      <p:grpSpPr>
        <a:xfrm>
          <a:off x="0" y="0"/>
          <a:ext cx="0" cy="0"/>
          <a:chOff x="0" y="0"/>
          <a:chExt cx="0" cy="0"/>
        </a:xfrm>
      </p:grpSpPr>
      <p:sp>
        <p:nvSpPr>
          <p:cNvPr id="134" name="Bild"/>
          <p:cNvSpPr>
            <a:spLocks noGrp="1"/>
          </p:cNvSpPr>
          <p:nvPr>
            <p:ph type="pic" idx="21"/>
          </p:nvPr>
        </p:nvSpPr>
        <p:spPr>
          <a:xfrm>
            <a:off x="-500063" y="-2071688"/>
            <a:ext cx="10144125" cy="8115300"/>
          </a:xfrm>
          <a:prstGeom prst="rect">
            <a:avLst/>
          </a:prstGeom>
        </p:spPr>
        <p:txBody>
          <a:bodyPr lIns="91439" tIns="45719" rIns="91439" bIns="45719" numCol="1" spcCol="38100">
            <a:noAutofit/>
          </a:bodyPr>
          <a:lstStyle/>
          <a:p>
            <a:endParaRPr/>
          </a:p>
        </p:txBody>
      </p:sp>
      <p:sp>
        <p:nvSpPr>
          <p:cNvPr id="135" name="Diabildsnumm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3875291892"/>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Tom">
    <p:spTree>
      <p:nvGrpSpPr>
        <p:cNvPr id="1" name=""/>
        <p:cNvGrpSpPr/>
        <p:nvPr/>
      </p:nvGrpSpPr>
      <p:grpSpPr>
        <a:xfrm>
          <a:off x="0" y="0"/>
          <a:ext cx="0" cy="0"/>
          <a:chOff x="0" y="0"/>
          <a:chExt cx="0" cy="0"/>
        </a:xfrm>
      </p:grpSpPr>
      <p:sp>
        <p:nvSpPr>
          <p:cNvPr id="142"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74602681"/>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Skapare och datum"/>
          <p:cNvSpPr txBox="1">
            <a:spLocks noGrp="1"/>
          </p:cNvSpPr>
          <p:nvPr>
            <p:ph type="body" sz="quarter" idx="21" hasCustomPrompt="1"/>
          </p:nvPr>
        </p:nvSpPr>
        <p:spPr>
          <a:xfrm>
            <a:off x="457200" y="4494811"/>
            <a:ext cx="8229600" cy="227172"/>
          </a:xfrm>
          <a:prstGeom prst="rect">
            <a:avLst/>
          </a:prstGeom>
        </p:spPr>
        <p:txBody>
          <a:bodyPr/>
          <a:lstStyle>
            <a:lvl1pPr marL="0" indent="0" algn="ctr" defTabSz="303364">
              <a:lnSpc>
                <a:spcPct val="100000"/>
              </a:lnSpc>
              <a:spcBef>
                <a:spcPts val="0"/>
              </a:spcBef>
              <a:buSzTx/>
              <a:buNone/>
              <a:defRPr sz="1103" spc="-11">
                <a:latin typeface="Avenir Next Medium"/>
                <a:ea typeface="Avenir Next Medium"/>
                <a:cs typeface="Avenir Next Medium"/>
                <a:sym typeface="Avenir Next Medium"/>
              </a:defRPr>
            </a:lvl1pPr>
          </a:lstStyle>
          <a:p>
            <a:r>
              <a:t>Skapare och datum</a:t>
            </a:r>
          </a:p>
        </p:txBody>
      </p:sp>
      <p:sp>
        <p:nvSpPr>
          <p:cNvPr id="12" name="Presentationstitel"/>
          <p:cNvSpPr txBox="1">
            <a:spLocks noGrp="1"/>
          </p:cNvSpPr>
          <p:nvPr>
            <p:ph type="title" hasCustomPrompt="1"/>
          </p:nvPr>
        </p:nvSpPr>
        <p:spPr>
          <a:xfrm>
            <a:off x="457200" y="1328738"/>
            <a:ext cx="8229600" cy="1600200"/>
          </a:xfrm>
          <a:prstGeom prst="rect">
            <a:avLst/>
          </a:prstGeom>
        </p:spPr>
        <p:txBody>
          <a:bodyPr anchor="b"/>
          <a:lstStyle>
            <a:lvl1pPr>
              <a:defRPr sz="4800" spc="-48"/>
            </a:lvl1pPr>
          </a:lstStyle>
          <a:p>
            <a:r>
              <a:t>Presentations­titel</a:t>
            </a:r>
          </a:p>
        </p:txBody>
      </p:sp>
      <p:sp>
        <p:nvSpPr>
          <p:cNvPr id="13" name="Brödtext nivå ett…"/>
          <p:cNvSpPr txBox="1">
            <a:spLocks noGrp="1"/>
          </p:cNvSpPr>
          <p:nvPr>
            <p:ph type="body" sz="quarter" idx="1" hasCustomPrompt="1"/>
          </p:nvPr>
        </p:nvSpPr>
        <p:spPr>
          <a:xfrm>
            <a:off x="457200" y="2837844"/>
            <a:ext cx="8229600" cy="843973"/>
          </a:xfrm>
          <a:prstGeom prst="rect">
            <a:avLst/>
          </a:prstGeom>
        </p:spPr>
        <p:txBody>
          <a:bodyPr/>
          <a:lstStyle>
            <a:lvl1pPr marL="0" indent="0" algn="ctr" defTabSz="309555">
              <a:lnSpc>
                <a:spcPct val="100000"/>
              </a:lnSpc>
              <a:spcBef>
                <a:spcPts val="0"/>
              </a:spcBef>
              <a:buSzTx/>
              <a:buNone/>
              <a:defRPr sz="2250" spc="-23">
                <a:latin typeface="Avenir Next Demi Bold"/>
                <a:ea typeface="Avenir Next Demi Bold"/>
                <a:cs typeface="Avenir Next Demi Bold"/>
                <a:sym typeface="Avenir Next Demi Bold"/>
              </a:defRPr>
            </a:lvl1pPr>
            <a:lvl2pPr marL="0" indent="171446" algn="ctr" defTabSz="309555">
              <a:lnSpc>
                <a:spcPct val="100000"/>
              </a:lnSpc>
              <a:spcBef>
                <a:spcPts val="0"/>
              </a:spcBef>
              <a:buSzTx/>
              <a:buNone/>
              <a:defRPr sz="2250" spc="-23">
                <a:latin typeface="Avenir Next Demi Bold"/>
                <a:ea typeface="Avenir Next Demi Bold"/>
                <a:cs typeface="Avenir Next Demi Bold"/>
                <a:sym typeface="Avenir Next Demi Bold"/>
              </a:defRPr>
            </a:lvl2pPr>
            <a:lvl3pPr marL="0" indent="342892" algn="ctr" defTabSz="309555">
              <a:lnSpc>
                <a:spcPct val="100000"/>
              </a:lnSpc>
              <a:spcBef>
                <a:spcPts val="0"/>
              </a:spcBef>
              <a:buSzTx/>
              <a:buNone/>
              <a:defRPr sz="2250" spc="-23">
                <a:latin typeface="Avenir Next Demi Bold"/>
                <a:ea typeface="Avenir Next Demi Bold"/>
                <a:cs typeface="Avenir Next Demi Bold"/>
                <a:sym typeface="Avenir Next Demi Bold"/>
              </a:defRPr>
            </a:lvl3pPr>
            <a:lvl4pPr marL="0" indent="514337" algn="ctr" defTabSz="309555">
              <a:lnSpc>
                <a:spcPct val="100000"/>
              </a:lnSpc>
              <a:spcBef>
                <a:spcPts val="0"/>
              </a:spcBef>
              <a:buSzTx/>
              <a:buNone/>
              <a:defRPr sz="2250" spc="-23">
                <a:latin typeface="Avenir Next Demi Bold"/>
                <a:ea typeface="Avenir Next Demi Bold"/>
                <a:cs typeface="Avenir Next Demi Bold"/>
                <a:sym typeface="Avenir Next Demi Bold"/>
              </a:defRPr>
            </a:lvl4pPr>
            <a:lvl5pPr marL="0" indent="685783" algn="ctr" defTabSz="309555">
              <a:lnSpc>
                <a:spcPct val="100000"/>
              </a:lnSpc>
              <a:spcBef>
                <a:spcPts val="0"/>
              </a:spcBef>
              <a:buSzTx/>
              <a:buNone/>
              <a:defRPr sz="2250" spc="-23">
                <a:latin typeface="Avenir Next Demi Bold"/>
                <a:ea typeface="Avenir Next Demi Bold"/>
                <a:cs typeface="Avenir Next Demi Bold"/>
                <a:sym typeface="Avenir Next Demi Bold"/>
              </a:defRPr>
            </a:lvl5pPr>
          </a:lstStyle>
          <a:p>
            <a:r>
              <a:t>Presentations­undertitel</a:t>
            </a:r>
          </a:p>
          <a:p>
            <a:pPr lvl="1"/>
            <a:endParaRPr/>
          </a:p>
          <a:p>
            <a:pPr lvl="2"/>
            <a:endParaRPr/>
          </a:p>
          <a:p>
            <a:pPr lvl="3"/>
            <a:endParaRPr/>
          </a:p>
          <a:p>
            <a:pPr lvl="4"/>
            <a:endParaRPr/>
          </a:p>
        </p:txBody>
      </p:sp>
      <p:sp>
        <p:nvSpPr>
          <p:cNvPr id="14" name="Diabildsnummer"/>
          <p:cNvSpPr txBox="1">
            <a:spLocks noGrp="1"/>
          </p:cNvSpPr>
          <p:nvPr>
            <p:ph type="sldNum" sz="quarter" idx="2"/>
          </p:nvPr>
        </p:nvSpPr>
        <p:spPr>
          <a:xfrm>
            <a:off x="4496752" y="4705465"/>
            <a:ext cx="214802" cy="21800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59920589"/>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Titel och bild">
    <p:spTree>
      <p:nvGrpSpPr>
        <p:cNvPr id="1" name=""/>
        <p:cNvGrpSpPr/>
        <p:nvPr/>
      </p:nvGrpSpPr>
      <p:grpSpPr>
        <a:xfrm>
          <a:off x="0" y="0"/>
          <a:ext cx="0" cy="0"/>
          <a:chOff x="0" y="0"/>
          <a:chExt cx="0" cy="0"/>
        </a:xfrm>
      </p:grpSpPr>
      <p:sp>
        <p:nvSpPr>
          <p:cNvPr id="21" name="740519873_3318x2212.jpg"/>
          <p:cNvSpPr>
            <a:spLocks noGrp="1"/>
          </p:cNvSpPr>
          <p:nvPr>
            <p:ph type="pic" idx="21"/>
          </p:nvPr>
        </p:nvSpPr>
        <p:spPr>
          <a:xfrm>
            <a:off x="0" y="-476250"/>
            <a:ext cx="9144000" cy="6096000"/>
          </a:xfrm>
          <a:prstGeom prst="rect">
            <a:avLst/>
          </a:prstGeom>
        </p:spPr>
        <p:txBody>
          <a:bodyPr lIns="91439" tIns="45719" rIns="91439" bIns="45719">
            <a:noAutofit/>
          </a:bodyPr>
          <a:lstStyle/>
          <a:p>
            <a:endParaRPr/>
          </a:p>
        </p:txBody>
      </p:sp>
      <p:sp>
        <p:nvSpPr>
          <p:cNvPr id="22" name="Presentationstitel"/>
          <p:cNvSpPr txBox="1">
            <a:spLocks noGrp="1"/>
          </p:cNvSpPr>
          <p:nvPr>
            <p:ph type="title" hasCustomPrompt="1"/>
          </p:nvPr>
        </p:nvSpPr>
        <p:spPr>
          <a:xfrm>
            <a:off x="457200" y="1328738"/>
            <a:ext cx="8229600" cy="1600200"/>
          </a:xfrm>
          <a:prstGeom prst="rect">
            <a:avLst/>
          </a:prstGeom>
        </p:spPr>
        <p:txBody>
          <a:bodyPr anchor="b"/>
          <a:lstStyle>
            <a:lvl1pPr>
              <a:defRPr sz="4800" spc="-48">
                <a:solidFill>
                  <a:srgbClr val="FFFFFF"/>
                </a:solidFill>
              </a:defRPr>
            </a:lvl1pPr>
          </a:lstStyle>
          <a:p>
            <a:r>
              <a:t>Presentations­titel</a:t>
            </a:r>
          </a:p>
        </p:txBody>
      </p:sp>
      <p:sp>
        <p:nvSpPr>
          <p:cNvPr id="23" name="Brödtext nivå ett…"/>
          <p:cNvSpPr txBox="1">
            <a:spLocks noGrp="1"/>
          </p:cNvSpPr>
          <p:nvPr>
            <p:ph type="body" sz="quarter" idx="1" hasCustomPrompt="1"/>
          </p:nvPr>
        </p:nvSpPr>
        <p:spPr>
          <a:xfrm>
            <a:off x="457200" y="2838450"/>
            <a:ext cx="8229600" cy="844542"/>
          </a:xfrm>
          <a:prstGeom prst="rect">
            <a:avLst/>
          </a:prstGeom>
        </p:spPr>
        <p:txBody>
          <a:bodyPr/>
          <a:lstStyle>
            <a:lvl1pPr marL="0" indent="0" algn="ctr" defTabSz="309555">
              <a:lnSpc>
                <a:spcPct val="100000"/>
              </a:lnSpc>
              <a:spcBef>
                <a:spcPts val="0"/>
              </a:spcBef>
              <a:buSzTx/>
              <a:buNone/>
              <a:defRPr sz="2250" spc="-23">
                <a:solidFill>
                  <a:srgbClr val="FFFFFF"/>
                </a:solidFill>
                <a:latin typeface="Avenir Next Demi Bold"/>
                <a:ea typeface="Avenir Next Demi Bold"/>
                <a:cs typeface="Avenir Next Demi Bold"/>
                <a:sym typeface="Avenir Next Demi Bold"/>
              </a:defRPr>
            </a:lvl1pPr>
            <a:lvl2pPr marL="0" indent="171446" algn="ctr" defTabSz="309555">
              <a:lnSpc>
                <a:spcPct val="100000"/>
              </a:lnSpc>
              <a:spcBef>
                <a:spcPts val="0"/>
              </a:spcBef>
              <a:buSzTx/>
              <a:buNone/>
              <a:defRPr sz="2250" spc="-23">
                <a:solidFill>
                  <a:srgbClr val="FFFFFF"/>
                </a:solidFill>
                <a:latin typeface="Avenir Next Demi Bold"/>
                <a:ea typeface="Avenir Next Demi Bold"/>
                <a:cs typeface="Avenir Next Demi Bold"/>
                <a:sym typeface="Avenir Next Demi Bold"/>
              </a:defRPr>
            </a:lvl2pPr>
            <a:lvl3pPr marL="0" indent="342892" algn="ctr" defTabSz="309555">
              <a:lnSpc>
                <a:spcPct val="100000"/>
              </a:lnSpc>
              <a:spcBef>
                <a:spcPts val="0"/>
              </a:spcBef>
              <a:buSzTx/>
              <a:buNone/>
              <a:defRPr sz="2250" spc="-23">
                <a:solidFill>
                  <a:srgbClr val="FFFFFF"/>
                </a:solidFill>
                <a:latin typeface="Avenir Next Demi Bold"/>
                <a:ea typeface="Avenir Next Demi Bold"/>
                <a:cs typeface="Avenir Next Demi Bold"/>
                <a:sym typeface="Avenir Next Demi Bold"/>
              </a:defRPr>
            </a:lvl3pPr>
            <a:lvl4pPr marL="0" indent="514337" algn="ctr" defTabSz="309555">
              <a:lnSpc>
                <a:spcPct val="100000"/>
              </a:lnSpc>
              <a:spcBef>
                <a:spcPts val="0"/>
              </a:spcBef>
              <a:buSzTx/>
              <a:buNone/>
              <a:defRPr sz="2250" spc="-23">
                <a:solidFill>
                  <a:srgbClr val="FFFFFF"/>
                </a:solidFill>
                <a:latin typeface="Avenir Next Demi Bold"/>
                <a:ea typeface="Avenir Next Demi Bold"/>
                <a:cs typeface="Avenir Next Demi Bold"/>
                <a:sym typeface="Avenir Next Demi Bold"/>
              </a:defRPr>
            </a:lvl4pPr>
            <a:lvl5pPr marL="0" indent="685783" algn="ctr" defTabSz="309555">
              <a:lnSpc>
                <a:spcPct val="100000"/>
              </a:lnSpc>
              <a:spcBef>
                <a:spcPts val="0"/>
              </a:spcBef>
              <a:buSzTx/>
              <a:buNone/>
              <a:defRPr sz="2250" spc="-23">
                <a:solidFill>
                  <a:srgbClr val="FFFFFF"/>
                </a:solidFill>
                <a:latin typeface="Avenir Next Demi Bold"/>
                <a:ea typeface="Avenir Next Demi Bold"/>
                <a:cs typeface="Avenir Next Demi Bold"/>
                <a:sym typeface="Avenir Next Demi Bold"/>
              </a:defRPr>
            </a:lvl5pPr>
          </a:lstStyle>
          <a:p>
            <a:r>
              <a:t>Presentations­undertitel</a:t>
            </a:r>
          </a:p>
          <a:p>
            <a:pPr lvl="1"/>
            <a:endParaRPr/>
          </a:p>
          <a:p>
            <a:pPr lvl="2"/>
            <a:endParaRPr/>
          </a:p>
          <a:p>
            <a:pPr lvl="3"/>
            <a:endParaRPr/>
          </a:p>
          <a:p>
            <a:pPr lvl="4"/>
            <a:endParaRPr/>
          </a:p>
        </p:txBody>
      </p:sp>
      <p:sp>
        <p:nvSpPr>
          <p:cNvPr id="24" name="Skapare och datum"/>
          <p:cNvSpPr txBox="1">
            <a:spLocks noGrp="1"/>
          </p:cNvSpPr>
          <p:nvPr>
            <p:ph type="body" sz="quarter" idx="22" hasCustomPrompt="1"/>
          </p:nvPr>
        </p:nvSpPr>
        <p:spPr>
          <a:xfrm>
            <a:off x="457201" y="4495800"/>
            <a:ext cx="8229601" cy="227172"/>
          </a:xfrm>
          <a:prstGeom prst="rect">
            <a:avLst/>
          </a:prstGeom>
        </p:spPr>
        <p:txBody>
          <a:bodyPr/>
          <a:lstStyle>
            <a:lvl1pPr marL="0" indent="0" algn="ctr" defTabSz="303364">
              <a:lnSpc>
                <a:spcPct val="100000"/>
              </a:lnSpc>
              <a:spcBef>
                <a:spcPts val="0"/>
              </a:spcBef>
              <a:buSzTx/>
              <a:buNone/>
              <a:defRPr sz="1103" spc="-11">
                <a:solidFill>
                  <a:srgbClr val="FFFFFF"/>
                </a:solidFill>
                <a:latin typeface="Avenir Next Medium"/>
                <a:ea typeface="Avenir Next Medium"/>
                <a:cs typeface="Avenir Next Medium"/>
                <a:sym typeface="Avenir Next Medium"/>
              </a:defRPr>
            </a:lvl1pPr>
          </a:lstStyle>
          <a:p>
            <a:r>
              <a:t>Skapare och datum</a:t>
            </a:r>
          </a:p>
        </p:txBody>
      </p:sp>
      <p:sp>
        <p:nvSpPr>
          <p:cNvPr id="25" name="Diabildsnumm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1406244834"/>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Titel och bild, alt.">
    <p:spTree>
      <p:nvGrpSpPr>
        <p:cNvPr id="1" name=""/>
        <p:cNvGrpSpPr/>
        <p:nvPr/>
      </p:nvGrpSpPr>
      <p:grpSpPr>
        <a:xfrm>
          <a:off x="0" y="0"/>
          <a:ext cx="0" cy="0"/>
          <a:chOff x="0" y="0"/>
          <a:chExt cx="0" cy="0"/>
        </a:xfrm>
      </p:grpSpPr>
      <p:sp>
        <p:nvSpPr>
          <p:cNvPr id="32" name="Diabildstitel"/>
          <p:cNvSpPr txBox="1">
            <a:spLocks noGrp="1"/>
          </p:cNvSpPr>
          <p:nvPr>
            <p:ph type="title" hasCustomPrompt="1"/>
          </p:nvPr>
        </p:nvSpPr>
        <p:spPr>
          <a:xfrm>
            <a:off x="455811" y="1719415"/>
            <a:ext cx="3659002" cy="952501"/>
          </a:xfrm>
          <a:prstGeom prst="rect">
            <a:avLst/>
          </a:prstGeom>
        </p:spPr>
        <p:txBody>
          <a:bodyPr anchor="b"/>
          <a:lstStyle/>
          <a:p>
            <a:r>
              <a:t>Diabilds­titel</a:t>
            </a:r>
          </a:p>
        </p:txBody>
      </p:sp>
      <p:sp>
        <p:nvSpPr>
          <p:cNvPr id="33" name="Bild"/>
          <p:cNvSpPr>
            <a:spLocks noGrp="1"/>
          </p:cNvSpPr>
          <p:nvPr>
            <p:ph type="pic" idx="21"/>
          </p:nvPr>
        </p:nvSpPr>
        <p:spPr>
          <a:xfrm>
            <a:off x="3481387" y="476250"/>
            <a:ext cx="6281738" cy="4191000"/>
          </a:xfrm>
          <a:prstGeom prst="rect">
            <a:avLst/>
          </a:prstGeom>
        </p:spPr>
        <p:txBody>
          <a:bodyPr lIns="91439" tIns="45719" rIns="91439" bIns="45719">
            <a:noAutofit/>
          </a:bodyPr>
          <a:lstStyle/>
          <a:p>
            <a:endParaRPr/>
          </a:p>
        </p:txBody>
      </p:sp>
      <p:sp>
        <p:nvSpPr>
          <p:cNvPr id="34" name="Brödtext nivå ett…"/>
          <p:cNvSpPr txBox="1">
            <a:spLocks noGrp="1"/>
          </p:cNvSpPr>
          <p:nvPr>
            <p:ph type="body" sz="quarter" idx="1" hasCustomPrompt="1"/>
          </p:nvPr>
        </p:nvSpPr>
        <p:spPr>
          <a:xfrm>
            <a:off x="457200" y="2631283"/>
            <a:ext cx="3657600" cy="2031206"/>
          </a:xfrm>
          <a:prstGeom prst="rect">
            <a:avLst/>
          </a:prstGeom>
        </p:spPr>
        <p:txBody>
          <a:bodyPr/>
          <a:lstStyle>
            <a:lvl1pPr marL="0" indent="0" algn="ctr" defTabSz="309555">
              <a:lnSpc>
                <a:spcPct val="100000"/>
              </a:lnSpc>
              <a:spcBef>
                <a:spcPts val="0"/>
              </a:spcBef>
              <a:buSzTx/>
              <a:buNone/>
              <a:defRPr spc="-17">
                <a:latin typeface="Avenir Next Demi Bold"/>
                <a:ea typeface="Avenir Next Demi Bold"/>
                <a:cs typeface="Avenir Next Demi Bold"/>
                <a:sym typeface="Avenir Next Demi Bold"/>
              </a:defRPr>
            </a:lvl1pPr>
            <a:lvl2pPr marL="0" indent="171446" algn="ctr" defTabSz="309555">
              <a:lnSpc>
                <a:spcPct val="100000"/>
              </a:lnSpc>
              <a:spcBef>
                <a:spcPts val="0"/>
              </a:spcBef>
              <a:buSzTx/>
              <a:buNone/>
              <a:defRPr spc="-17">
                <a:latin typeface="Avenir Next Demi Bold"/>
                <a:ea typeface="Avenir Next Demi Bold"/>
                <a:cs typeface="Avenir Next Demi Bold"/>
                <a:sym typeface="Avenir Next Demi Bold"/>
              </a:defRPr>
            </a:lvl2pPr>
            <a:lvl3pPr marL="0" indent="342892" algn="ctr" defTabSz="309555">
              <a:lnSpc>
                <a:spcPct val="100000"/>
              </a:lnSpc>
              <a:spcBef>
                <a:spcPts val="0"/>
              </a:spcBef>
              <a:buSzTx/>
              <a:buNone/>
              <a:defRPr spc="-17">
                <a:latin typeface="Avenir Next Demi Bold"/>
                <a:ea typeface="Avenir Next Demi Bold"/>
                <a:cs typeface="Avenir Next Demi Bold"/>
                <a:sym typeface="Avenir Next Demi Bold"/>
              </a:defRPr>
            </a:lvl3pPr>
            <a:lvl4pPr marL="0" indent="514337" algn="ctr" defTabSz="309555">
              <a:lnSpc>
                <a:spcPct val="100000"/>
              </a:lnSpc>
              <a:spcBef>
                <a:spcPts val="0"/>
              </a:spcBef>
              <a:buSzTx/>
              <a:buNone/>
              <a:defRPr spc="-17">
                <a:latin typeface="Avenir Next Demi Bold"/>
                <a:ea typeface="Avenir Next Demi Bold"/>
                <a:cs typeface="Avenir Next Demi Bold"/>
                <a:sym typeface="Avenir Next Demi Bold"/>
              </a:defRPr>
            </a:lvl4pPr>
            <a:lvl5pPr marL="0" indent="685783" algn="ctr" defTabSz="309555">
              <a:lnSpc>
                <a:spcPct val="100000"/>
              </a:lnSpc>
              <a:spcBef>
                <a:spcPts val="0"/>
              </a:spcBef>
              <a:buSzTx/>
              <a:buNone/>
              <a:defRPr spc="-17">
                <a:latin typeface="Avenir Next Demi Bold"/>
                <a:ea typeface="Avenir Next Demi Bold"/>
                <a:cs typeface="Avenir Next Demi Bold"/>
                <a:sym typeface="Avenir Next Demi Bold"/>
              </a:defRPr>
            </a:lvl5pPr>
          </a:lstStyle>
          <a:p>
            <a:r>
              <a:t>Diabildsundertitel</a:t>
            </a:r>
          </a:p>
          <a:p>
            <a:pPr lvl="1"/>
            <a:endParaRPr/>
          </a:p>
          <a:p>
            <a:pPr lvl="2"/>
            <a:endParaRPr/>
          </a:p>
          <a:p>
            <a:pPr lvl="3"/>
            <a:endParaRPr/>
          </a:p>
          <a:p>
            <a:pPr lvl="4"/>
            <a:endParaRPr/>
          </a:p>
        </p:txBody>
      </p:sp>
      <p:sp>
        <p:nvSpPr>
          <p:cNvPr id="35"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08086606"/>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Titel och punkter">
    <p:spTree>
      <p:nvGrpSpPr>
        <p:cNvPr id="1" name=""/>
        <p:cNvGrpSpPr/>
        <p:nvPr/>
      </p:nvGrpSpPr>
      <p:grpSpPr>
        <a:xfrm>
          <a:off x="0" y="0"/>
          <a:ext cx="0" cy="0"/>
          <a:chOff x="0" y="0"/>
          <a:chExt cx="0" cy="0"/>
        </a:xfrm>
      </p:grpSpPr>
      <p:sp>
        <p:nvSpPr>
          <p:cNvPr id="42" name="Diabildstitel"/>
          <p:cNvSpPr txBox="1">
            <a:spLocks noGrp="1"/>
          </p:cNvSpPr>
          <p:nvPr>
            <p:ph type="title" hasCustomPrompt="1"/>
          </p:nvPr>
        </p:nvSpPr>
        <p:spPr>
          <a:prstGeom prst="rect">
            <a:avLst/>
          </a:prstGeom>
        </p:spPr>
        <p:txBody>
          <a:bodyPr/>
          <a:lstStyle/>
          <a:p>
            <a:r>
              <a:t>Diabilds­titel</a:t>
            </a:r>
          </a:p>
        </p:txBody>
      </p:sp>
      <p:sp>
        <p:nvSpPr>
          <p:cNvPr id="43" name="Brödtext nivå ett…"/>
          <p:cNvSpPr txBox="1">
            <a:spLocks noGrp="1"/>
          </p:cNvSpPr>
          <p:nvPr>
            <p:ph type="body" idx="1" hasCustomPrompt="1"/>
          </p:nvPr>
        </p:nvSpPr>
        <p:spPr>
          <a:prstGeom prst="rect">
            <a:avLst/>
          </a:prstGeom>
        </p:spPr>
        <p:txBody>
          <a:bodyPr/>
          <a:lstStyle/>
          <a:p>
            <a:r>
              <a:t>Diabildspunkttext</a:t>
            </a:r>
          </a:p>
          <a:p>
            <a:pPr lvl="1"/>
            <a:endParaRPr/>
          </a:p>
          <a:p>
            <a:pPr lvl="2"/>
            <a:endParaRPr/>
          </a:p>
          <a:p>
            <a:pPr lvl="3"/>
            <a:endParaRPr/>
          </a:p>
          <a:p>
            <a:pPr lvl="4"/>
            <a:endParaRPr/>
          </a:p>
        </p:txBody>
      </p:sp>
      <p:sp>
        <p:nvSpPr>
          <p:cNvPr id="44" name="Diabildsundertitel"/>
          <p:cNvSpPr txBox="1">
            <a:spLocks noGrp="1"/>
          </p:cNvSpPr>
          <p:nvPr>
            <p:ph type="body" sz="quarter" idx="21" hasCustomPrompt="1"/>
          </p:nvPr>
        </p:nvSpPr>
        <p:spPr>
          <a:xfrm>
            <a:off x="457201" y="894244"/>
            <a:ext cx="8229601" cy="312230"/>
          </a:xfrm>
          <a:prstGeom prst="rect">
            <a:avLst/>
          </a:prstGeom>
        </p:spPr>
        <p:txBody>
          <a:bodyPr/>
          <a:lstStyle>
            <a:lvl1pPr marL="0" indent="0" algn="ctr" defTabSz="297173">
              <a:lnSpc>
                <a:spcPct val="100000"/>
              </a:lnSpc>
              <a:spcBef>
                <a:spcPts val="0"/>
              </a:spcBef>
              <a:buSzTx/>
              <a:buNone/>
              <a:defRPr sz="1584" spc="-16">
                <a:latin typeface="Avenir Next Demi Bold"/>
                <a:ea typeface="Avenir Next Demi Bold"/>
                <a:cs typeface="Avenir Next Demi Bold"/>
                <a:sym typeface="Avenir Next Demi Bold"/>
              </a:defRPr>
            </a:lvl1pPr>
          </a:lstStyle>
          <a:p>
            <a:r>
              <a:t>Diabildsundertitel</a:t>
            </a:r>
          </a:p>
        </p:txBody>
      </p:sp>
      <p:sp>
        <p:nvSpPr>
          <p:cNvPr id="45"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35148885"/>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Punkter">
    <p:spTree>
      <p:nvGrpSpPr>
        <p:cNvPr id="1" name=""/>
        <p:cNvGrpSpPr/>
        <p:nvPr/>
      </p:nvGrpSpPr>
      <p:grpSpPr>
        <a:xfrm>
          <a:off x="0" y="0"/>
          <a:ext cx="0" cy="0"/>
          <a:chOff x="0" y="0"/>
          <a:chExt cx="0" cy="0"/>
        </a:xfrm>
      </p:grpSpPr>
      <p:sp>
        <p:nvSpPr>
          <p:cNvPr id="52" name="Brödtext nivå ett…"/>
          <p:cNvSpPr txBox="1">
            <a:spLocks noGrp="1"/>
          </p:cNvSpPr>
          <p:nvPr>
            <p:ph type="body" idx="1" hasCustomPrompt="1"/>
          </p:nvPr>
        </p:nvSpPr>
        <p:spPr>
          <a:xfrm>
            <a:off x="457200" y="1504951"/>
            <a:ext cx="8229600" cy="3182681"/>
          </a:xfrm>
          <a:prstGeom prst="rect">
            <a:avLst/>
          </a:prstGeom>
        </p:spPr>
        <p:txBody>
          <a:bodyPr numCol="2" spcCol="2558384"/>
          <a:lstStyle/>
          <a:p>
            <a:r>
              <a:t>Diabildspunkttext</a:t>
            </a:r>
          </a:p>
          <a:p>
            <a:pPr lvl="1"/>
            <a:endParaRPr/>
          </a:p>
          <a:p>
            <a:pPr lvl="2"/>
            <a:endParaRPr/>
          </a:p>
          <a:p>
            <a:pPr lvl="3"/>
            <a:endParaRPr/>
          </a:p>
          <a:p>
            <a:pPr lvl="4"/>
            <a:endParaRPr/>
          </a:p>
        </p:txBody>
      </p:sp>
      <p:sp>
        <p:nvSpPr>
          <p:cNvPr id="53" name="Diabildsnummer"/>
          <p:cNvSpPr txBox="1">
            <a:spLocks noGrp="1"/>
          </p:cNvSpPr>
          <p:nvPr>
            <p:ph type="sldNum" sz="quarter" idx="2"/>
          </p:nvPr>
        </p:nvSpPr>
        <p:spPr>
          <a:xfrm>
            <a:off x="4496752" y="4705465"/>
            <a:ext cx="214802" cy="21800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39453872"/>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Titel, punkter och bild">
    <p:spTree>
      <p:nvGrpSpPr>
        <p:cNvPr id="1" name=""/>
        <p:cNvGrpSpPr/>
        <p:nvPr/>
      </p:nvGrpSpPr>
      <p:grpSpPr>
        <a:xfrm>
          <a:off x="0" y="0"/>
          <a:ext cx="0" cy="0"/>
          <a:chOff x="0" y="0"/>
          <a:chExt cx="0" cy="0"/>
        </a:xfrm>
      </p:grpSpPr>
      <p:sp>
        <p:nvSpPr>
          <p:cNvPr id="60" name="Diabildstitel"/>
          <p:cNvSpPr txBox="1">
            <a:spLocks noGrp="1"/>
          </p:cNvSpPr>
          <p:nvPr>
            <p:ph type="title" hasCustomPrompt="1"/>
          </p:nvPr>
        </p:nvSpPr>
        <p:spPr>
          <a:xfrm>
            <a:off x="457200" y="290513"/>
            <a:ext cx="3657600" cy="600075"/>
          </a:xfrm>
          <a:prstGeom prst="rect">
            <a:avLst/>
          </a:prstGeom>
        </p:spPr>
        <p:txBody>
          <a:bodyPr/>
          <a:lstStyle/>
          <a:p>
            <a:r>
              <a:t>Diabilds­titel</a:t>
            </a:r>
          </a:p>
        </p:txBody>
      </p:sp>
      <p:sp>
        <p:nvSpPr>
          <p:cNvPr id="61" name="Bild"/>
          <p:cNvSpPr>
            <a:spLocks noGrp="1"/>
          </p:cNvSpPr>
          <p:nvPr>
            <p:ph type="pic" idx="21"/>
          </p:nvPr>
        </p:nvSpPr>
        <p:spPr>
          <a:xfrm>
            <a:off x="4572243" y="269471"/>
            <a:ext cx="4114801" cy="4623609"/>
          </a:xfrm>
          <a:prstGeom prst="rect">
            <a:avLst/>
          </a:prstGeom>
        </p:spPr>
        <p:txBody>
          <a:bodyPr lIns="91439" tIns="45719" rIns="91439" bIns="45719">
            <a:noAutofit/>
          </a:bodyPr>
          <a:lstStyle/>
          <a:p>
            <a:endParaRPr/>
          </a:p>
        </p:txBody>
      </p:sp>
      <p:sp>
        <p:nvSpPr>
          <p:cNvPr id="62" name="Diabildsundertitel"/>
          <p:cNvSpPr txBox="1">
            <a:spLocks noGrp="1"/>
          </p:cNvSpPr>
          <p:nvPr>
            <p:ph type="body" sz="quarter" idx="22" hasCustomPrompt="1"/>
          </p:nvPr>
        </p:nvSpPr>
        <p:spPr>
          <a:xfrm>
            <a:off x="457201" y="895351"/>
            <a:ext cx="3659089" cy="312230"/>
          </a:xfrm>
          <a:prstGeom prst="rect">
            <a:avLst/>
          </a:prstGeom>
        </p:spPr>
        <p:txBody>
          <a:bodyPr/>
          <a:lstStyle>
            <a:lvl1pPr marL="0" indent="0" algn="ctr" defTabSz="297173">
              <a:lnSpc>
                <a:spcPct val="100000"/>
              </a:lnSpc>
              <a:spcBef>
                <a:spcPts val="0"/>
              </a:spcBef>
              <a:buSzTx/>
              <a:buNone/>
              <a:defRPr sz="1584" spc="-16">
                <a:latin typeface="Avenir Next Demi Bold"/>
                <a:ea typeface="Avenir Next Demi Bold"/>
                <a:cs typeface="Avenir Next Demi Bold"/>
                <a:sym typeface="Avenir Next Demi Bold"/>
              </a:defRPr>
            </a:lvl1pPr>
          </a:lstStyle>
          <a:p>
            <a:r>
              <a:t>Diabildsundertitel</a:t>
            </a:r>
          </a:p>
        </p:txBody>
      </p:sp>
      <p:sp>
        <p:nvSpPr>
          <p:cNvPr id="63" name="Brödtext nivå ett…"/>
          <p:cNvSpPr txBox="1">
            <a:spLocks noGrp="1"/>
          </p:cNvSpPr>
          <p:nvPr>
            <p:ph type="body" sz="half" idx="1" hasCustomPrompt="1"/>
          </p:nvPr>
        </p:nvSpPr>
        <p:spPr>
          <a:xfrm>
            <a:off x="457201" y="1508708"/>
            <a:ext cx="3659089" cy="3144255"/>
          </a:xfrm>
          <a:prstGeom prst="rect">
            <a:avLst/>
          </a:prstGeom>
        </p:spPr>
        <p:txBody>
          <a:bodyPr/>
          <a:lstStyle/>
          <a:p>
            <a:r>
              <a:t>Diabildspunkttext</a:t>
            </a:r>
          </a:p>
          <a:p>
            <a:pPr lvl="1"/>
            <a:endParaRPr/>
          </a:p>
          <a:p>
            <a:pPr lvl="2"/>
            <a:endParaRPr/>
          </a:p>
          <a:p>
            <a:pPr lvl="3"/>
            <a:endParaRPr/>
          </a:p>
          <a:p>
            <a:pPr lvl="4"/>
            <a:endParaRPr/>
          </a:p>
        </p:txBody>
      </p:sp>
      <p:sp>
        <p:nvSpPr>
          <p:cNvPr id="64" name="Diabildsnummer"/>
          <p:cNvSpPr txBox="1">
            <a:spLocks noGrp="1"/>
          </p:cNvSpPr>
          <p:nvPr>
            <p:ph type="sldNum" sz="quarter" idx="2"/>
          </p:nvPr>
        </p:nvSpPr>
        <p:spPr>
          <a:xfrm>
            <a:off x="4497705" y="4705465"/>
            <a:ext cx="214802" cy="21800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23891102"/>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Avsnitt">
    <p:spTree>
      <p:nvGrpSpPr>
        <p:cNvPr id="1" name=""/>
        <p:cNvGrpSpPr/>
        <p:nvPr/>
      </p:nvGrpSpPr>
      <p:grpSpPr>
        <a:xfrm>
          <a:off x="0" y="0"/>
          <a:ext cx="0" cy="0"/>
          <a:chOff x="0" y="0"/>
          <a:chExt cx="0" cy="0"/>
        </a:xfrm>
      </p:grpSpPr>
      <p:sp>
        <p:nvSpPr>
          <p:cNvPr id="71" name="Avsnittstitel"/>
          <p:cNvSpPr txBox="1">
            <a:spLocks noGrp="1"/>
          </p:cNvSpPr>
          <p:nvPr>
            <p:ph type="title" hasCustomPrompt="1"/>
          </p:nvPr>
        </p:nvSpPr>
        <p:spPr>
          <a:xfrm>
            <a:off x="457200" y="1215853"/>
            <a:ext cx="8229600" cy="2476501"/>
          </a:xfrm>
          <a:prstGeom prst="rect">
            <a:avLst/>
          </a:prstGeom>
        </p:spPr>
        <p:txBody>
          <a:bodyPr anchor="ctr"/>
          <a:lstStyle>
            <a:lvl1pPr>
              <a:defRPr sz="4800" spc="0"/>
            </a:lvl1pPr>
          </a:lstStyle>
          <a:p>
            <a:r>
              <a:t>Avsnittstitel</a:t>
            </a:r>
          </a:p>
        </p:txBody>
      </p:sp>
      <p:sp>
        <p:nvSpPr>
          <p:cNvPr id="72" name="Diabildsnummer"/>
          <p:cNvSpPr txBox="1">
            <a:spLocks noGrp="1"/>
          </p:cNvSpPr>
          <p:nvPr>
            <p:ph type="sldNum" sz="quarter" idx="2"/>
          </p:nvPr>
        </p:nvSpPr>
        <p:spPr>
          <a:xfrm>
            <a:off x="4496752" y="4705465"/>
            <a:ext cx="214802" cy="21800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1058051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2023-06-08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5493763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Endast titel">
    <p:spTree>
      <p:nvGrpSpPr>
        <p:cNvPr id="1" name=""/>
        <p:cNvGrpSpPr/>
        <p:nvPr/>
      </p:nvGrpSpPr>
      <p:grpSpPr>
        <a:xfrm>
          <a:off x="0" y="0"/>
          <a:ext cx="0" cy="0"/>
          <a:chOff x="0" y="0"/>
          <a:chExt cx="0" cy="0"/>
        </a:xfrm>
      </p:grpSpPr>
      <p:sp>
        <p:nvSpPr>
          <p:cNvPr id="79" name="Diabildstitel"/>
          <p:cNvSpPr txBox="1">
            <a:spLocks noGrp="1"/>
          </p:cNvSpPr>
          <p:nvPr>
            <p:ph type="title" hasCustomPrompt="1"/>
          </p:nvPr>
        </p:nvSpPr>
        <p:spPr>
          <a:prstGeom prst="rect">
            <a:avLst/>
          </a:prstGeom>
        </p:spPr>
        <p:txBody>
          <a:bodyPr/>
          <a:lstStyle/>
          <a:p>
            <a:r>
              <a:t>Diabilds­titel</a:t>
            </a:r>
          </a:p>
        </p:txBody>
      </p:sp>
      <p:sp>
        <p:nvSpPr>
          <p:cNvPr id="80" name="Diabildsundertitel"/>
          <p:cNvSpPr txBox="1">
            <a:spLocks noGrp="1"/>
          </p:cNvSpPr>
          <p:nvPr>
            <p:ph type="body" sz="quarter" idx="21" hasCustomPrompt="1"/>
          </p:nvPr>
        </p:nvSpPr>
        <p:spPr>
          <a:xfrm>
            <a:off x="457201" y="894244"/>
            <a:ext cx="8229601" cy="312230"/>
          </a:xfrm>
          <a:prstGeom prst="rect">
            <a:avLst/>
          </a:prstGeom>
        </p:spPr>
        <p:txBody>
          <a:bodyPr/>
          <a:lstStyle>
            <a:lvl1pPr marL="0" indent="0" algn="ctr" defTabSz="297173">
              <a:lnSpc>
                <a:spcPct val="100000"/>
              </a:lnSpc>
              <a:spcBef>
                <a:spcPts val="0"/>
              </a:spcBef>
              <a:buSzTx/>
              <a:buNone/>
              <a:defRPr sz="1584" spc="-16">
                <a:latin typeface="Avenir Next Demi Bold"/>
                <a:ea typeface="Avenir Next Demi Bold"/>
                <a:cs typeface="Avenir Next Demi Bold"/>
                <a:sym typeface="Avenir Next Demi Bold"/>
              </a:defRPr>
            </a:lvl1pPr>
          </a:lstStyle>
          <a:p>
            <a:r>
              <a:t>Diabildsundertitel</a:t>
            </a:r>
          </a:p>
        </p:txBody>
      </p:sp>
      <p:sp>
        <p:nvSpPr>
          <p:cNvPr id="81" name="Diabildsnummer"/>
          <p:cNvSpPr txBox="1">
            <a:spLocks noGrp="1"/>
          </p:cNvSpPr>
          <p:nvPr>
            <p:ph type="sldNum" sz="quarter" idx="2"/>
          </p:nvPr>
        </p:nvSpPr>
        <p:spPr>
          <a:xfrm>
            <a:off x="4496752" y="4705465"/>
            <a:ext cx="214802" cy="21800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19542486"/>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Dagordning">
    <p:spTree>
      <p:nvGrpSpPr>
        <p:cNvPr id="1" name=""/>
        <p:cNvGrpSpPr/>
        <p:nvPr/>
      </p:nvGrpSpPr>
      <p:grpSpPr>
        <a:xfrm>
          <a:off x="0" y="0"/>
          <a:ext cx="0" cy="0"/>
          <a:chOff x="0" y="0"/>
          <a:chExt cx="0" cy="0"/>
        </a:xfrm>
      </p:grpSpPr>
      <p:sp>
        <p:nvSpPr>
          <p:cNvPr id="88" name="Dagordning, titel"/>
          <p:cNvSpPr txBox="1">
            <a:spLocks noGrp="1"/>
          </p:cNvSpPr>
          <p:nvPr>
            <p:ph type="title" hasCustomPrompt="1"/>
          </p:nvPr>
        </p:nvSpPr>
        <p:spPr>
          <a:prstGeom prst="rect">
            <a:avLst/>
          </a:prstGeom>
        </p:spPr>
        <p:txBody>
          <a:bodyPr/>
          <a:lstStyle/>
          <a:p>
            <a:r>
              <a:t>Dagordning, titel</a:t>
            </a:r>
          </a:p>
        </p:txBody>
      </p:sp>
      <p:sp>
        <p:nvSpPr>
          <p:cNvPr id="89" name="Brödtext nivå ett…"/>
          <p:cNvSpPr txBox="1">
            <a:spLocks noGrp="1"/>
          </p:cNvSpPr>
          <p:nvPr>
            <p:ph type="body" idx="1" hasCustomPrompt="1"/>
          </p:nvPr>
        </p:nvSpPr>
        <p:spPr>
          <a:xfrm>
            <a:off x="457200" y="1504951"/>
            <a:ext cx="8229600" cy="3144581"/>
          </a:xfrm>
          <a:prstGeom prst="rect">
            <a:avLst/>
          </a:prstGeom>
        </p:spPr>
        <p:txBody>
          <a:bodyPr/>
          <a:lstStyle>
            <a:lvl1pPr marL="0" indent="0" defTabSz="309555">
              <a:lnSpc>
                <a:spcPct val="100000"/>
              </a:lnSpc>
              <a:buSzTx/>
              <a:buNone/>
              <a:defRPr sz="2550" spc="-51">
                <a:latin typeface="Canela Deck Regular"/>
                <a:ea typeface="Canela Deck Regular"/>
                <a:cs typeface="Canela Deck Regular"/>
                <a:sym typeface="Canela Deck Regular"/>
              </a:defRPr>
            </a:lvl1pPr>
            <a:lvl2pPr marL="0" indent="171446" defTabSz="309555">
              <a:lnSpc>
                <a:spcPct val="100000"/>
              </a:lnSpc>
              <a:buSzTx/>
              <a:buNone/>
              <a:defRPr sz="2550" spc="-51">
                <a:latin typeface="Canela Deck Regular"/>
                <a:ea typeface="Canela Deck Regular"/>
                <a:cs typeface="Canela Deck Regular"/>
                <a:sym typeface="Canela Deck Regular"/>
              </a:defRPr>
            </a:lvl2pPr>
            <a:lvl3pPr marL="0" indent="342892" defTabSz="309555">
              <a:lnSpc>
                <a:spcPct val="100000"/>
              </a:lnSpc>
              <a:buSzTx/>
              <a:buNone/>
              <a:defRPr sz="2550" spc="-51">
                <a:latin typeface="Canela Deck Regular"/>
                <a:ea typeface="Canela Deck Regular"/>
                <a:cs typeface="Canela Deck Regular"/>
                <a:sym typeface="Canela Deck Regular"/>
              </a:defRPr>
            </a:lvl3pPr>
            <a:lvl4pPr marL="0" indent="514337" defTabSz="309555">
              <a:lnSpc>
                <a:spcPct val="100000"/>
              </a:lnSpc>
              <a:buSzTx/>
              <a:buNone/>
              <a:defRPr sz="2550" spc="-51">
                <a:latin typeface="Canela Deck Regular"/>
                <a:ea typeface="Canela Deck Regular"/>
                <a:cs typeface="Canela Deck Regular"/>
                <a:sym typeface="Canela Deck Regular"/>
              </a:defRPr>
            </a:lvl4pPr>
            <a:lvl5pPr marL="0" indent="685783" defTabSz="309555">
              <a:lnSpc>
                <a:spcPct val="100000"/>
              </a:lnSpc>
              <a:buSzTx/>
              <a:buNone/>
              <a:defRPr sz="2550" spc="-51">
                <a:latin typeface="Canela Deck Regular"/>
                <a:ea typeface="Canela Deck Regular"/>
                <a:cs typeface="Canela Deck Regular"/>
                <a:sym typeface="Canela Deck Regular"/>
              </a:defRPr>
            </a:lvl5pPr>
          </a:lstStyle>
          <a:p>
            <a:r>
              <a:t>Ämnen på dagordningen</a:t>
            </a:r>
          </a:p>
          <a:p>
            <a:pPr lvl="1"/>
            <a:endParaRPr/>
          </a:p>
          <a:p>
            <a:pPr lvl="2"/>
            <a:endParaRPr/>
          </a:p>
          <a:p>
            <a:pPr lvl="3"/>
            <a:endParaRPr/>
          </a:p>
          <a:p>
            <a:pPr lvl="4"/>
            <a:endParaRPr/>
          </a:p>
        </p:txBody>
      </p:sp>
      <p:sp>
        <p:nvSpPr>
          <p:cNvPr id="90" name="Dagordning, undertitel"/>
          <p:cNvSpPr txBox="1">
            <a:spLocks noGrp="1"/>
          </p:cNvSpPr>
          <p:nvPr>
            <p:ph type="body" sz="quarter" idx="21" hasCustomPrompt="1"/>
          </p:nvPr>
        </p:nvSpPr>
        <p:spPr>
          <a:xfrm>
            <a:off x="457201" y="895170"/>
            <a:ext cx="8229601" cy="312230"/>
          </a:xfrm>
          <a:prstGeom prst="rect">
            <a:avLst/>
          </a:prstGeom>
        </p:spPr>
        <p:txBody>
          <a:bodyPr/>
          <a:lstStyle>
            <a:lvl1pPr marL="0" indent="0" algn="ctr" defTabSz="297173">
              <a:lnSpc>
                <a:spcPct val="100000"/>
              </a:lnSpc>
              <a:spcBef>
                <a:spcPts val="0"/>
              </a:spcBef>
              <a:buSzTx/>
              <a:buNone/>
              <a:defRPr sz="1584" spc="-16">
                <a:latin typeface="Avenir Next Demi Bold"/>
                <a:ea typeface="Avenir Next Demi Bold"/>
                <a:cs typeface="Avenir Next Demi Bold"/>
                <a:sym typeface="Avenir Next Demi Bold"/>
              </a:defRPr>
            </a:lvl1pPr>
          </a:lstStyle>
          <a:p>
            <a:r>
              <a:t>Dagordning, undertitel</a:t>
            </a:r>
          </a:p>
        </p:txBody>
      </p:sp>
      <p:sp>
        <p:nvSpPr>
          <p:cNvPr id="91" name="Diabildsnummer"/>
          <p:cNvSpPr txBox="1">
            <a:spLocks noGrp="1"/>
          </p:cNvSpPr>
          <p:nvPr>
            <p:ph type="sldNum" sz="quarter" idx="2"/>
          </p:nvPr>
        </p:nvSpPr>
        <p:spPr>
          <a:xfrm>
            <a:off x="4496752" y="4705465"/>
            <a:ext cx="214802" cy="21800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49422211"/>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Uttryck">
    <p:spTree>
      <p:nvGrpSpPr>
        <p:cNvPr id="1" name=""/>
        <p:cNvGrpSpPr/>
        <p:nvPr/>
      </p:nvGrpSpPr>
      <p:grpSpPr>
        <a:xfrm>
          <a:off x="0" y="0"/>
          <a:ext cx="0" cy="0"/>
          <a:chOff x="0" y="0"/>
          <a:chExt cx="0" cy="0"/>
        </a:xfrm>
      </p:grpSpPr>
      <p:sp>
        <p:nvSpPr>
          <p:cNvPr id="98" name="Brödtext nivå ett…"/>
          <p:cNvSpPr txBox="1">
            <a:spLocks noGrp="1"/>
          </p:cNvSpPr>
          <p:nvPr>
            <p:ph type="body" idx="1" hasCustomPrompt="1"/>
          </p:nvPr>
        </p:nvSpPr>
        <p:spPr>
          <a:xfrm>
            <a:off x="457200" y="1219200"/>
            <a:ext cx="8229600" cy="2476500"/>
          </a:xfrm>
          <a:prstGeom prst="rect">
            <a:avLst/>
          </a:prstGeom>
        </p:spPr>
        <p:txBody>
          <a:bodyPr anchor="ctr"/>
          <a:lstStyle>
            <a:lvl1pPr marL="0" indent="0" algn="ctr" defTabSz="914378">
              <a:lnSpc>
                <a:spcPct val="80000"/>
              </a:lnSpc>
              <a:spcBef>
                <a:spcPts val="0"/>
              </a:spcBef>
              <a:buSzTx/>
              <a:buNone/>
              <a:defRPr sz="4800">
                <a:latin typeface="Canela Regular"/>
                <a:ea typeface="Canela Regular"/>
                <a:cs typeface="Canela Regular"/>
                <a:sym typeface="Canela Regular"/>
              </a:defRPr>
            </a:lvl1pPr>
            <a:lvl2pPr marL="0" indent="171446" algn="ctr" defTabSz="914378">
              <a:lnSpc>
                <a:spcPct val="80000"/>
              </a:lnSpc>
              <a:spcBef>
                <a:spcPts val="0"/>
              </a:spcBef>
              <a:buSzTx/>
              <a:buNone/>
              <a:defRPr sz="4800">
                <a:latin typeface="Canela Regular"/>
                <a:ea typeface="Canela Regular"/>
                <a:cs typeface="Canela Regular"/>
                <a:sym typeface="Canela Regular"/>
              </a:defRPr>
            </a:lvl2pPr>
            <a:lvl3pPr marL="0" indent="342892" algn="ctr" defTabSz="914378">
              <a:lnSpc>
                <a:spcPct val="80000"/>
              </a:lnSpc>
              <a:spcBef>
                <a:spcPts val="0"/>
              </a:spcBef>
              <a:buSzTx/>
              <a:buNone/>
              <a:defRPr sz="4800">
                <a:latin typeface="Canela Regular"/>
                <a:ea typeface="Canela Regular"/>
                <a:cs typeface="Canela Regular"/>
                <a:sym typeface="Canela Regular"/>
              </a:defRPr>
            </a:lvl3pPr>
            <a:lvl4pPr marL="0" indent="514337" algn="ctr" defTabSz="914378">
              <a:lnSpc>
                <a:spcPct val="80000"/>
              </a:lnSpc>
              <a:spcBef>
                <a:spcPts val="0"/>
              </a:spcBef>
              <a:buSzTx/>
              <a:buNone/>
              <a:defRPr sz="4800">
                <a:latin typeface="Canela Regular"/>
                <a:ea typeface="Canela Regular"/>
                <a:cs typeface="Canela Regular"/>
                <a:sym typeface="Canela Regular"/>
              </a:defRPr>
            </a:lvl4pPr>
            <a:lvl5pPr marL="0" indent="685783" algn="ctr" defTabSz="914378">
              <a:lnSpc>
                <a:spcPct val="80000"/>
              </a:lnSpc>
              <a:spcBef>
                <a:spcPts val="0"/>
              </a:spcBef>
              <a:buSzTx/>
              <a:buNone/>
              <a:defRPr sz="4800">
                <a:latin typeface="Canela Regular"/>
                <a:ea typeface="Canela Regular"/>
                <a:cs typeface="Canela Regular"/>
                <a:sym typeface="Canela Regular"/>
              </a:defRPr>
            </a:lvl5pPr>
          </a:lstStyle>
          <a:p>
            <a:r>
              <a:t>Uttryck</a:t>
            </a:r>
          </a:p>
          <a:p>
            <a:pPr lvl="1"/>
            <a:endParaRPr/>
          </a:p>
          <a:p>
            <a:pPr lvl="2"/>
            <a:endParaRPr/>
          </a:p>
          <a:p>
            <a:pPr lvl="3"/>
            <a:endParaRPr/>
          </a:p>
          <a:p>
            <a:pPr lvl="4"/>
            <a:endParaRPr/>
          </a:p>
        </p:txBody>
      </p:sp>
      <p:sp>
        <p:nvSpPr>
          <p:cNvPr id="99"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61903431"/>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Stort faktum">
    <p:spTree>
      <p:nvGrpSpPr>
        <p:cNvPr id="1" name=""/>
        <p:cNvGrpSpPr/>
        <p:nvPr/>
      </p:nvGrpSpPr>
      <p:grpSpPr>
        <a:xfrm>
          <a:off x="0" y="0"/>
          <a:ext cx="0" cy="0"/>
          <a:chOff x="0" y="0"/>
          <a:chExt cx="0" cy="0"/>
        </a:xfrm>
      </p:grpSpPr>
      <p:sp>
        <p:nvSpPr>
          <p:cNvPr id="106" name="Faktainformation"/>
          <p:cNvSpPr txBox="1">
            <a:spLocks noGrp="1"/>
          </p:cNvSpPr>
          <p:nvPr>
            <p:ph type="body" sz="quarter" idx="21" hasCustomPrompt="1"/>
          </p:nvPr>
        </p:nvSpPr>
        <p:spPr>
          <a:xfrm>
            <a:off x="457201" y="3173341"/>
            <a:ext cx="8229601" cy="312230"/>
          </a:xfrm>
          <a:prstGeom prst="rect">
            <a:avLst/>
          </a:prstGeom>
        </p:spPr>
        <p:txBody>
          <a:bodyPr/>
          <a:lstStyle>
            <a:lvl1pPr marL="0" indent="0" algn="ctr" defTabSz="297173">
              <a:lnSpc>
                <a:spcPct val="100000"/>
              </a:lnSpc>
              <a:spcBef>
                <a:spcPts val="0"/>
              </a:spcBef>
              <a:buSzTx/>
              <a:buNone/>
              <a:defRPr sz="1584" spc="-16">
                <a:latin typeface="Avenir Next Demi Bold"/>
                <a:ea typeface="Avenir Next Demi Bold"/>
                <a:cs typeface="Avenir Next Demi Bold"/>
                <a:sym typeface="Avenir Next Demi Bold"/>
              </a:defRPr>
            </a:lvl1pPr>
          </a:lstStyle>
          <a:p>
            <a:r>
              <a:t>Faktainformation</a:t>
            </a:r>
          </a:p>
        </p:txBody>
      </p:sp>
      <p:sp>
        <p:nvSpPr>
          <p:cNvPr id="107" name="Brödtext nivå ett…"/>
          <p:cNvSpPr txBox="1">
            <a:spLocks noGrp="1"/>
          </p:cNvSpPr>
          <p:nvPr>
            <p:ph type="body" sz="half" idx="1" hasCustomPrompt="1"/>
          </p:nvPr>
        </p:nvSpPr>
        <p:spPr>
          <a:xfrm>
            <a:off x="457200" y="1580432"/>
            <a:ext cx="8229600" cy="1601141"/>
          </a:xfrm>
          <a:prstGeom prst="rect">
            <a:avLst/>
          </a:prstGeom>
        </p:spPr>
        <p:txBody>
          <a:bodyPr anchor="b"/>
          <a:lstStyle>
            <a:lvl1pPr marL="0" indent="0" algn="ctr" defTabSz="914378">
              <a:lnSpc>
                <a:spcPct val="80000"/>
              </a:lnSpc>
              <a:spcBef>
                <a:spcPts val="0"/>
              </a:spcBef>
              <a:buSzTx/>
              <a:buNone/>
              <a:defRPr sz="8400">
                <a:latin typeface="+mn-lt"/>
                <a:ea typeface="+mn-ea"/>
                <a:cs typeface="+mn-cs"/>
                <a:sym typeface="Canela Bold"/>
              </a:defRPr>
            </a:lvl1pPr>
            <a:lvl2pPr marL="0" indent="171446" algn="ctr" defTabSz="914378">
              <a:lnSpc>
                <a:spcPct val="80000"/>
              </a:lnSpc>
              <a:spcBef>
                <a:spcPts val="0"/>
              </a:spcBef>
              <a:buSzTx/>
              <a:buNone/>
              <a:defRPr sz="8400">
                <a:latin typeface="+mn-lt"/>
                <a:ea typeface="+mn-ea"/>
                <a:cs typeface="+mn-cs"/>
                <a:sym typeface="Canela Bold"/>
              </a:defRPr>
            </a:lvl2pPr>
            <a:lvl3pPr marL="0" indent="342892" algn="ctr" defTabSz="914378">
              <a:lnSpc>
                <a:spcPct val="80000"/>
              </a:lnSpc>
              <a:spcBef>
                <a:spcPts val="0"/>
              </a:spcBef>
              <a:buSzTx/>
              <a:buNone/>
              <a:defRPr sz="8400">
                <a:latin typeface="+mn-lt"/>
                <a:ea typeface="+mn-ea"/>
                <a:cs typeface="+mn-cs"/>
                <a:sym typeface="Canela Bold"/>
              </a:defRPr>
            </a:lvl3pPr>
            <a:lvl4pPr marL="0" indent="514337" algn="ctr" defTabSz="914378">
              <a:lnSpc>
                <a:spcPct val="80000"/>
              </a:lnSpc>
              <a:spcBef>
                <a:spcPts val="0"/>
              </a:spcBef>
              <a:buSzTx/>
              <a:buNone/>
              <a:defRPr sz="8400">
                <a:latin typeface="+mn-lt"/>
                <a:ea typeface="+mn-ea"/>
                <a:cs typeface="+mn-cs"/>
                <a:sym typeface="Canela Bold"/>
              </a:defRPr>
            </a:lvl4pPr>
            <a:lvl5pPr marL="0" indent="685783" algn="ctr" defTabSz="914378">
              <a:lnSpc>
                <a:spcPct val="80000"/>
              </a:lnSpc>
              <a:spcBef>
                <a:spcPts val="0"/>
              </a:spcBef>
              <a:buSzTx/>
              <a:buNone/>
              <a:defRPr sz="8400">
                <a:latin typeface="+mn-lt"/>
                <a:ea typeface="+mn-ea"/>
                <a:cs typeface="+mn-cs"/>
                <a:sym typeface="Canela Bold"/>
              </a:defRPr>
            </a:lvl5pPr>
          </a:lstStyle>
          <a:p>
            <a:r>
              <a:t>100 %</a:t>
            </a:r>
          </a:p>
          <a:p>
            <a:pPr lvl="1"/>
            <a:endParaRPr/>
          </a:p>
          <a:p>
            <a:pPr lvl="2"/>
            <a:endParaRPr/>
          </a:p>
          <a:p>
            <a:pPr lvl="3"/>
            <a:endParaRPr/>
          </a:p>
          <a:p>
            <a:pPr lvl="4"/>
            <a:endParaRPr/>
          </a:p>
        </p:txBody>
      </p:sp>
      <p:sp>
        <p:nvSpPr>
          <p:cNvPr id="108"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6911569"/>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Citat">
    <p:spTree>
      <p:nvGrpSpPr>
        <p:cNvPr id="1" name=""/>
        <p:cNvGrpSpPr/>
        <p:nvPr/>
      </p:nvGrpSpPr>
      <p:grpSpPr>
        <a:xfrm>
          <a:off x="0" y="0"/>
          <a:ext cx="0" cy="0"/>
          <a:chOff x="0" y="0"/>
          <a:chExt cx="0" cy="0"/>
        </a:xfrm>
      </p:grpSpPr>
      <p:sp>
        <p:nvSpPr>
          <p:cNvPr id="115" name="Tillskrivning"/>
          <p:cNvSpPr txBox="1">
            <a:spLocks noGrp="1"/>
          </p:cNvSpPr>
          <p:nvPr>
            <p:ph type="body" sz="quarter" idx="21" hasCustomPrompt="1"/>
          </p:nvPr>
        </p:nvSpPr>
        <p:spPr>
          <a:xfrm>
            <a:off x="457201" y="4162522"/>
            <a:ext cx="8229601" cy="312230"/>
          </a:xfrm>
          <a:prstGeom prst="rect">
            <a:avLst/>
          </a:prstGeom>
        </p:spPr>
        <p:txBody>
          <a:bodyPr anchor="ctr"/>
          <a:lstStyle>
            <a:lvl1pPr marL="0" indent="0" algn="ctr" defTabSz="297173">
              <a:lnSpc>
                <a:spcPct val="100000"/>
              </a:lnSpc>
              <a:spcBef>
                <a:spcPts val="0"/>
              </a:spcBef>
              <a:buSzTx/>
              <a:buNone/>
              <a:defRPr sz="1584" spc="-16">
                <a:latin typeface="Avenir Next Demi Bold"/>
                <a:ea typeface="Avenir Next Demi Bold"/>
                <a:cs typeface="Avenir Next Demi Bold"/>
                <a:sym typeface="Avenir Next Demi Bold"/>
              </a:defRPr>
            </a:lvl1pPr>
          </a:lstStyle>
          <a:p>
            <a:r>
              <a:t>Tillskrivning</a:t>
            </a:r>
          </a:p>
        </p:txBody>
      </p:sp>
      <p:sp>
        <p:nvSpPr>
          <p:cNvPr id="116" name="Brödtext nivå ett…"/>
          <p:cNvSpPr txBox="1">
            <a:spLocks noGrp="1"/>
          </p:cNvSpPr>
          <p:nvPr>
            <p:ph type="body" sz="half" idx="1" hasCustomPrompt="1"/>
          </p:nvPr>
        </p:nvSpPr>
        <p:spPr>
          <a:xfrm>
            <a:off x="457200" y="1566864"/>
            <a:ext cx="8229600" cy="1656160"/>
          </a:xfrm>
          <a:prstGeom prst="rect">
            <a:avLst/>
          </a:prstGeom>
        </p:spPr>
        <p:txBody>
          <a:bodyPr anchor="ctr"/>
          <a:lstStyle>
            <a:lvl1pPr marL="0" indent="0" algn="ctr" defTabSz="914378">
              <a:lnSpc>
                <a:spcPct val="80000"/>
              </a:lnSpc>
              <a:spcBef>
                <a:spcPts val="0"/>
              </a:spcBef>
              <a:buSzTx/>
              <a:buNone/>
              <a:defRPr sz="3150">
                <a:latin typeface="+mn-lt"/>
                <a:ea typeface="+mn-ea"/>
                <a:cs typeface="+mn-cs"/>
                <a:sym typeface="Canela Bold"/>
              </a:defRPr>
            </a:lvl1pPr>
            <a:lvl2pPr marL="0" indent="171446" algn="ctr" defTabSz="914378">
              <a:lnSpc>
                <a:spcPct val="80000"/>
              </a:lnSpc>
              <a:spcBef>
                <a:spcPts val="0"/>
              </a:spcBef>
              <a:buSzTx/>
              <a:buNone/>
              <a:defRPr sz="3150">
                <a:latin typeface="+mn-lt"/>
                <a:ea typeface="+mn-ea"/>
                <a:cs typeface="+mn-cs"/>
                <a:sym typeface="Canela Bold"/>
              </a:defRPr>
            </a:lvl2pPr>
            <a:lvl3pPr marL="0" indent="342892" algn="ctr" defTabSz="914378">
              <a:lnSpc>
                <a:spcPct val="80000"/>
              </a:lnSpc>
              <a:spcBef>
                <a:spcPts val="0"/>
              </a:spcBef>
              <a:buSzTx/>
              <a:buNone/>
              <a:defRPr sz="3150">
                <a:latin typeface="+mn-lt"/>
                <a:ea typeface="+mn-ea"/>
                <a:cs typeface="+mn-cs"/>
                <a:sym typeface="Canela Bold"/>
              </a:defRPr>
            </a:lvl3pPr>
            <a:lvl4pPr marL="0" indent="514337" algn="ctr" defTabSz="914378">
              <a:lnSpc>
                <a:spcPct val="80000"/>
              </a:lnSpc>
              <a:spcBef>
                <a:spcPts val="0"/>
              </a:spcBef>
              <a:buSzTx/>
              <a:buNone/>
              <a:defRPr sz="3150">
                <a:latin typeface="+mn-lt"/>
                <a:ea typeface="+mn-ea"/>
                <a:cs typeface="+mn-cs"/>
                <a:sym typeface="Canela Bold"/>
              </a:defRPr>
            </a:lvl4pPr>
            <a:lvl5pPr marL="0" indent="685783" algn="ctr" defTabSz="914378">
              <a:lnSpc>
                <a:spcPct val="80000"/>
              </a:lnSpc>
              <a:spcBef>
                <a:spcPts val="0"/>
              </a:spcBef>
              <a:buSzTx/>
              <a:buNone/>
              <a:defRPr sz="3150">
                <a:latin typeface="+mn-lt"/>
                <a:ea typeface="+mn-ea"/>
                <a:cs typeface="+mn-cs"/>
                <a:sym typeface="Canela Bold"/>
              </a:defRPr>
            </a:lvl5pPr>
          </a:lstStyle>
          <a:p>
            <a:r>
              <a:t>”Framträdande citat”</a:t>
            </a:r>
          </a:p>
          <a:p>
            <a:pPr lvl="1"/>
            <a:endParaRPr/>
          </a:p>
          <a:p>
            <a:pPr lvl="2"/>
            <a:endParaRPr/>
          </a:p>
          <a:p>
            <a:pPr lvl="3"/>
            <a:endParaRPr/>
          </a:p>
          <a:p>
            <a:pPr lvl="4"/>
            <a:endParaRPr/>
          </a:p>
        </p:txBody>
      </p:sp>
      <p:sp>
        <p:nvSpPr>
          <p:cNvPr id="117" name="Diabildsnummer"/>
          <p:cNvSpPr txBox="1">
            <a:spLocks noGrp="1"/>
          </p:cNvSpPr>
          <p:nvPr>
            <p:ph type="sldNum" sz="quarter" idx="2"/>
          </p:nvPr>
        </p:nvSpPr>
        <p:spPr>
          <a:xfrm>
            <a:off x="4496752" y="4705465"/>
            <a:ext cx="214802" cy="21800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89656532"/>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Foto – 3 per sida">
    <p:spTree>
      <p:nvGrpSpPr>
        <p:cNvPr id="1" name=""/>
        <p:cNvGrpSpPr/>
        <p:nvPr/>
      </p:nvGrpSpPr>
      <p:grpSpPr>
        <a:xfrm>
          <a:off x="0" y="0"/>
          <a:ext cx="0" cy="0"/>
          <a:chOff x="0" y="0"/>
          <a:chExt cx="0" cy="0"/>
        </a:xfrm>
      </p:grpSpPr>
      <p:sp>
        <p:nvSpPr>
          <p:cNvPr id="124" name="941297804_1296x1457.jpg"/>
          <p:cNvSpPr>
            <a:spLocks noGrp="1"/>
          </p:cNvSpPr>
          <p:nvPr>
            <p:ph type="pic" sz="quarter" idx="21"/>
          </p:nvPr>
        </p:nvSpPr>
        <p:spPr>
          <a:xfrm>
            <a:off x="5904310" y="2093158"/>
            <a:ext cx="2762028" cy="3105151"/>
          </a:xfrm>
          <a:prstGeom prst="rect">
            <a:avLst/>
          </a:prstGeom>
        </p:spPr>
        <p:txBody>
          <a:bodyPr lIns="91439" tIns="45719" rIns="91439" bIns="45719">
            <a:noAutofit/>
          </a:bodyPr>
          <a:lstStyle/>
          <a:p>
            <a:endParaRPr/>
          </a:p>
        </p:txBody>
      </p:sp>
      <p:sp>
        <p:nvSpPr>
          <p:cNvPr id="125" name="915009552_2264x1509.jpg"/>
          <p:cNvSpPr>
            <a:spLocks noGrp="1"/>
          </p:cNvSpPr>
          <p:nvPr>
            <p:ph type="pic" sz="quarter" idx="22"/>
          </p:nvPr>
        </p:nvSpPr>
        <p:spPr>
          <a:xfrm>
            <a:off x="5761435" y="476252"/>
            <a:ext cx="3043238" cy="2028377"/>
          </a:xfrm>
          <a:prstGeom prst="rect">
            <a:avLst/>
          </a:prstGeom>
        </p:spPr>
        <p:txBody>
          <a:bodyPr lIns="91439" tIns="45719" rIns="91439" bIns="45719">
            <a:noAutofit/>
          </a:bodyPr>
          <a:lstStyle/>
          <a:p>
            <a:endParaRPr/>
          </a:p>
        </p:txBody>
      </p:sp>
      <p:sp>
        <p:nvSpPr>
          <p:cNvPr id="126" name="740519873_3318x2212.jpg"/>
          <p:cNvSpPr>
            <a:spLocks noGrp="1"/>
          </p:cNvSpPr>
          <p:nvPr>
            <p:ph type="pic" idx="23"/>
          </p:nvPr>
        </p:nvSpPr>
        <p:spPr>
          <a:xfrm>
            <a:off x="-23813" y="476250"/>
            <a:ext cx="6286500" cy="4191000"/>
          </a:xfrm>
          <a:prstGeom prst="rect">
            <a:avLst/>
          </a:prstGeom>
        </p:spPr>
        <p:txBody>
          <a:bodyPr lIns="91439" tIns="45719" rIns="91439" bIns="45719">
            <a:noAutofit/>
          </a:bodyPr>
          <a:lstStyle/>
          <a:p>
            <a:endParaRPr/>
          </a:p>
        </p:txBody>
      </p:sp>
      <p:sp>
        <p:nvSpPr>
          <p:cNvPr id="127" name="Diabildsnummer"/>
          <p:cNvSpPr txBox="1">
            <a:spLocks noGrp="1"/>
          </p:cNvSpPr>
          <p:nvPr>
            <p:ph type="sldNum" sz="quarter" idx="2"/>
          </p:nvPr>
        </p:nvSpPr>
        <p:spPr>
          <a:xfrm>
            <a:off x="4496752" y="4705465"/>
            <a:ext cx="214802" cy="21800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2854993"/>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Bild">
    <p:spTree>
      <p:nvGrpSpPr>
        <p:cNvPr id="1" name=""/>
        <p:cNvGrpSpPr/>
        <p:nvPr/>
      </p:nvGrpSpPr>
      <p:grpSpPr>
        <a:xfrm>
          <a:off x="0" y="0"/>
          <a:ext cx="0" cy="0"/>
          <a:chOff x="0" y="0"/>
          <a:chExt cx="0" cy="0"/>
        </a:xfrm>
      </p:grpSpPr>
      <p:sp>
        <p:nvSpPr>
          <p:cNvPr id="134" name="740519873_3318x2212.jpg"/>
          <p:cNvSpPr>
            <a:spLocks noGrp="1"/>
          </p:cNvSpPr>
          <p:nvPr>
            <p:ph type="pic" idx="21"/>
          </p:nvPr>
        </p:nvSpPr>
        <p:spPr>
          <a:xfrm>
            <a:off x="476250" y="-158751"/>
            <a:ext cx="8191500" cy="5461001"/>
          </a:xfrm>
          <a:prstGeom prst="rect">
            <a:avLst/>
          </a:prstGeom>
        </p:spPr>
        <p:txBody>
          <a:bodyPr lIns="91439" tIns="45719" rIns="91439" bIns="45719">
            <a:noAutofit/>
          </a:bodyPr>
          <a:lstStyle/>
          <a:p>
            <a:endParaRPr/>
          </a:p>
        </p:txBody>
      </p:sp>
      <p:sp>
        <p:nvSpPr>
          <p:cNvPr id="135" name="Diabildsnummer"/>
          <p:cNvSpPr txBox="1">
            <a:spLocks noGrp="1"/>
          </p:cNvSpPr>
          <p:nvPr>
            <p:ph type="sldNum" sz="quarter" idx="2"/>
          </p:nvPr>
        </p:nvSpPr>
        <p:spPr>
          <a:xfrm>
            <a:off x="4496752" y="4705465"/>
            <a:ext cx="214802" cy="21800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192577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2023-06-08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4938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2023-06-08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803755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2023-06-08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a:t>Klicka på ikonen för att lägga till en bild</a:t>
            </a:r>
            <a:endParaRPr lang="sv-SE" dirty="0"/>
          </a:p>
        </p:txBody>
      </p:sp>
    </p:spTree>
    <p:extLst>
      <p:ext uri="{BB962C8B-B14F-4D97-AF65-F5344CB8AC3E}">
        <p14:creationId xmlns:p14="http://schemas.microsoft.com/office/powerpoint/2010/main" val="1052719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2.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theme" Target="../theme/theme4.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theme" Target="../theme/theme5.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2023-06-08</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5"/>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C5CB2548-7D24-4722-A3A5-DC2AE5CB3B14}"/>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160040929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0" indent="0" algn="l" defTabSz="685800" rtl="0" eaLnBrk="1" latinLnBrk="0" hangingPunct="1">
        <a:lnSpc>
          <a:spcPct val="100000"/>
        </a:lnSpc>
        <a:spcBef>
          <a:spcPts val="525"/>
        </a:spcBef>
        <a:buClr>
          <a:schemeClr val="accent1"/>
        </a:buClr>
        <a:buSzPct val="100000"/>
        <a:buFont typeface="Arial" panose="020B0604020202020204" pitchFamily="34" charset="0"/>
        <a:buNone/>
        <a:defRPr sz="1800" kern="1200">
          <a:solidFill>
            <a:schemeClr val="tx1"/>
          </a:solidFill>
          <a:latin typeface="+mn-lt"/>
          <a:ea typeface="+mn-ea"/>
          <a:cs typeface="+mn-cs"/>
        </a:defRPr>
      </a:lvl1pPr>
      <a:lvl2pPr marL="342900" indent="0" algn="l" defTabSz="685800" rtl="0" eaLnBrk="1" latinLnBrk="0" hangingPunct="1">
        <a:lnSpc>
          <a:spcPct val="100000"/>
        </a:lnSpc>
        <a:spcBef>
          <a:spcPts val="450"/>
        </a:spcBef>
        <a:buClr>
          <a:schemeClr val="accent1"/>
        </a:buClr>
        <a:buSzPct val="110000"/>
        <a:buFont typeface="Arial" panose="020B0604020202020204" pitchFamily="34" charset="0"/>
        <a:buNone/>
        <a:defRPr sz="1500" kern="1200">
          <a:solidFill>
            <a:schemeClr val="tx1"/>
          </a:solidFill>
          <a:latin typeface="+mn-lt"/>
          <a:ea typeface="+mn-ea"/>
          <a:cs typeface="+mn-cs"/>
        </a:defRPr>
      </a:lvl2pPr>
      <a:lvl3pPr marL="6858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3pPr>
      <a:lvl4pPr marL="10287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4pPr>
      <a:lvl5pPr marL="13716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2023-06-08</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5"/>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C5CB2548-7D24-4722-A3A5-DC2AE5CB3B14}"/>
              </a:ext>
            </a:extLst>
          </p:cNvPr>
          <p:cNvSpPr/>
          <p:nvPr userDrawn="1"/>
        </p:nvSpPr>
        <p:spPr>
          <a:xfrm>
            <a:off x="0" y="0"/>
            <a:ext cx="145034" cy="5148000"/>
          </a:xfrm>
          <a:prstGeom prst="rect">
            <a:avLst/>
          </a:prstGeom>
          <a:solidFill>
            <a:srgbClr val="95C23D"/>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14662543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32" r:id="rId3"/>
    <p:sldLayoutId id="2147483730" r:id="rId4"/>
    <p:sldLayoutId id="2147483704" r:id="rId5"/>
    <p:sldLayoutId id="2147483706" r:id="rId6"/>
    <p:sldLayoutId id="2147483717" r:id="rId7"/>
    <p:sldLayoutId id="2147483718" r:id="rId8"/>
    <p:sldLayoutId id="2147483711" r:id="rId9"/>
    <p:sldLayoutId id="2147483716" r:id="rId10"/>
    <p:sldLayoutId id="2147483708" r:id="rId11"/>
    <p:sldLayoutId id="2147483712" r:id="rId12"/>
    <p:sldLayoutId id="2147483731" r:id="rId13"/>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bg1"/>
                </a:solidFill>
              </a:defRPr>
            </a:lvl1pPr>
          </a:lstStyle>
          <a:p>
            <a:fld id="{1B8F8DFE-A200-45B5-B28F-687801E16029}" type="datetimeFigureOut">
              <a:rPr lang="sv-SE" smtClean="0"/>
              <a:pPr/>
              <a:t>2023-06-08</a:t>
            </a:fld>
            <a:endParaRPr lang="sv-SE" dirty="0"/>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bg1"/>
                </a:solidFill>
              </a:defRPr>
            </a:lvl1pPr>
          </a:lstStyle>
          <a:p>
            <a:endParaRPr lang="sv-SE" dirty="0"/>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bg1"/>
                </a:solidFill>
              </a:defRPr>
            </a:lvl1pPr>
          </a:lstStyle>
          <a:p>
            <a:fld id="{6CD02724-9D72-4716-953B-F44DD0BB2568}" type="slidenum">
              <a:rPr lang="sv-SE" smtClean="0"/>
              <a:pPr/>
              <a:t>‹#›</a:t>
            </a:fld>
            <a:endParaRPr lang="sv-SE" dirty="0"/>
          </a:p>
        </p:txBody>
      </p:sp>
      <p:pic>
        <p:nvPicPr>
          <p:cNvPr id="11" name="Af_logotyp_gron-vit_cmyk.pdf" descr="Logotyp Arbetsförmedlingen">
            <a:extLst>
              <a:ext uri="{FF2B5EF4-FFF2-40B4-BE49-F238E27FC236}">
                <a16:creationId xmlns:a16="http://schemas.microsoft.com/office/drawing/2014/main" id="{1FBA17CF-186C-451C-8524-366826CC61F4}"/>
              </a:ext>
            </a:extLst>
          </p:cNvPr>
          <p:cNvPicPr>
            <a:picLocks noChangeAspect="1"/>
          </p:cNvPicPr>
          <p:nvPr userDrawn="1"/>
        </p:nvPicPr>
        <p:blipFill>
          <a:blip r:embed="rId13"/>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8535617D-9B94-4F6D-9220-2325D3DFE4F4}"/>
              </a:ext>
            </a:extLst>
          </p:cNvPr>
          <p:cNvSpPr/>
          <p:nvPr userDrawn="1"/>
        </p:nvSpPr>
        <p:spPr>
          <a:xfrm>
            <a:off x="0" y="0"/>
            <a:ext cx="145034" cy="5148000"/>
          </a:xfrm>
          <a:prstGeom prst="rect">
            <a:avLst/>
          </a:prstGeom>
          <a:solidFill>
            <a:srgbClr val="95C23D"/>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4046883460"/>
      </p:ext>
    </p:extLst>
  </p:cSld>
  <p:clrMap bg1="lt1" tx1="dk1" bg2="lt2" tx2="dk2" accent1="accent1" accent2="accent2" accent3="accent3" accent4="accent4" accent5="accent5" accent6="accent6" hlink="hlink" folHlink="folHlink"/>
  <p:sldLayoutIdLst>
    <p:sldLayoutId id="2147483720" r:id="rId1"/>
    <p:sldLayoutId id="2147483733" r:id="rId2"/>
    <p:sldLayoutId id="2147483734"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685800" rtl="0" eaLnBrk="1" latinLnBrk="0" hangingPunct="1">
        <a:spcBef>
          <a:spcPct val="0"/>
        </a:spcBef>
        <a:buNone/>
        <a:defRPr sz="2700" b="1" kern="1200">
          <a:solidFill>
            <a:schemeClr val="bg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2"/>
        </a:buClr>
        <a:buSzPct val="100000"/>
        <a:buFont typeface="Arial" panose="020B0604020202020204" pitchFamily="34" charset="0"/>
        <a:buChar char="●"/>
        <a:defRPr sz="1800" kern="1200">
          <a:solidFill>
            <a:schemeClr val="bg1"/>
          </a:solidFill>
          <a:latin typeface="+mn-lt"/>
          <a:ea typeface="+mn-ea"/>
          <a:cs typeface="+mn-cs"/>
        </a:defRPr>
      </a:lvl1pPr>
      <a:lvl2pPr marL="557213" indent="-214313" algn="l" defTabSz="685800" rtl="0" eaLnBrk="1" latinLnBrk="0" hangingPunct="1">
        <a:lnSpc>
          <a:spcPct val="100000"/>
        </a:lnSpc>
        <a:spcBef>
          <a:spcPts val="450"/>
        </a:spcBef>
        <a:buClr>
          <a:schemeClr val="accent2"/>
        </a:buClr>
        <a:buSzPct val="110000"/>
        <a:buFont typeface="Courier New" panose="02070309020205020404" pitchFamily="49" charset="0"/>
        <a:buChar char="o"/>
        <a:defRPr sz="1500" kern="1200">
          <a:solidFill>
            <a:schemeClr val="bg1"/>
          </a:solidFill>
          <a:latin typeface="+mn-lt"/>
          <a:ea typeface="+mn-ea"/>
          <a:cs typeface="+mn-cs"/>
        </a:defRPr>
      </a:lvl2pPr>
      <a:lvl3pPr marL="8572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3pPr>
      <a:lvl4pPr marL="12001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4pPr>
      <a:lvl5pPr marL="15430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rödtext nivå ett…"/>
          <p:cNvSpPr txBox="1">
            <a:spLocks noGrp="1"/>
          </p:cNvSpPr>
          <p:nvPr>
            <p:ph type="body" idx="1" hasCustomPrompt="1"/>
          </p:nvPr>
        </p:nvSpPr>
        <p:spPr>
          <a:xfrm>
            <a:off x="452438" y="1593190"/>
            <a:ext cx="8239125" cy="30960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2" spcCol="1098550">
            <a:normAutofit/>
          </a:bodyPr>
          <a:lstStyle/>
          <a:p>
            <a:r>
              <a:t>Diabildspunkttext</a:t>
            </a:r>
          </a:p>
          <a:p>
            <a:pPr lvl="1"/>
            <a:endParaRPr/>
          </a:p>
          <a:p>
            <a:pPr lvl="2"/>
            <a:endParaRPr/>
          </a:p>
          <a:p>
            <a:pPr lvl="3"/>
            <a:endParaRPr/>
          </a:p>
          <a:p>
            <a:pPr lvl="4"/>
            <a:endParaRPr/>
          </a:p>
        </p:txBody>
      </p:sp>
      <p:sp>
        <p:nvSpPr>
          <p:cNvPr id="3" name="Titeltext"/>
          <p:cNvSpPr txBox="1">
            <a:spLocks noGrp="1"/>
          </p:cNvSpPr>
          <p:nvPr>
            <p:ph type="title"/>
          </p:nvPr>
        </p:nvSpPr>
        <p:spPr>
          <a:xfrm>
            <a:off x="1370013" y="813065"/>
            <a:ext cx="7315201" cy="7801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6" tIns="91436" rIns="91436" bIns="91436" anchor="ctr">
            <a:normAutofit/>
          </a:bodyPr>
          <a:lstStyle/>
          <a:p>
            <a:r>
              <a:t>Titeltext</a:t>
            </a:r>
          </a:p>
        </p:txBody>
      </p:sp>
      <p:sp>
        <p:nvSpPr>
          <p:cNvPr id="4" name="Diabildsnummer"/>
          <p:cNvSpPr txBox="1">
            <a:spLocks noGrp="1"/>
          </p:cNvSpPr>
          <p:nvPr>
            <p:ph type="sldNum" sz="quarter" idx="2"/>
          </p:nvPr>
        </p:nvSpPr>
        <p:spPr>
          <a:xfrm>
            <a:off x="4500563" y="4839383"/>
            <a:ext cx="208390" cy="206467"/>
          </a:xfrm>
          <a:prstGeom prst="rect">
            <a:avLst/>
          </a:prstGeom>
          <a:ln w="12700">
            <a:miter lim="400000"/>
          </a:ln>
        </p:spPr>
        <p:txBody>
          <a:bodyPr wrap="none" lIns="50800" tIns="50800" rIns="50800" bIns="50800" anchor="b">
            <a:spAutoFit/>
          </a:bodyPr>
          <a:lstStyle>
            <a:lvl1pPr defTabSz="219075">
              <a:defRPr sz="675">
                <a:solidFill>
                  <a:srgbClr val="000000"/>
                </a:solidFill>
                <a:latin typeface="+mj-lt"/>
                <a:ea typeface="+mj-ea"/>
                <a:cs typeface="+mj-cs"/>
                <a:sym typeface="Helvetica Neue"/>
              </a:defRPr>
            </a:lvl1pPr>
          </a:lstStyle>
          <a:p>
            <a:fld id="{86CB4B4D-7CA3-9044-876B-883B54F8677D}" type="slidenum">
              <a:t>‹#›</a:t>
            </a:fld>
            <a:endParaRPr/>
          </a:p>
        </p:txBody>
      </p:sp>
    </p:spTree>
    <p:extLst>
      <p:ext uri="{BB962C8B-B14F-4D97-AF65-F5344CB8AC3E}">
        <p14:creationId xmlns:p14="http://schemas.microsoft.com/office/powerpoint/2010/main" val="339876052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Lst>
  <p:transition spd="med"/>
  <p:txStyles>
    <p:titleStyle>
      <a:lvl1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1pPr>
      <a:lvl2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2pPr>
      <a:lvl3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3pPr>
      <a:lvl4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4pPr>
      <a:lvl5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5pPr>
      <a:lvl6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6pPr>
      <a:lvl7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7pPr>
      <a:lvl8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8pPr>
      <a:lvl9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377" rtl="0" latinLnBrk="0">
        <a:lnSpc>
          <a:spcPct val="90000"/>
        </a:lnSpc>
        <a:spcBef>
          <a:spcPts val="1688"/>
        </a:spcBef>
        <a:spcAft>
          <a:spcPts val="0"/>
        </a:spcAft>
        <a:buClrTx/>
        <a:buSzPct val="123000"/>
        <a:buFontTx/>
        <a:buChar char="•"/>
        <a:tabLst/>
        <a:defRPr sz="1800" b="0" i="0" u="none" strike="noStrike" cap="none" spc="0" baseline="0">
          <a:solidFill>
            <a:srgbClr val="000000"/>
          </a:solidFill>
          <a:uFillTx/>
          <a:latin typeface="+mj-lt"/>
          <a:ea typeface="+mj-ea"/>
          <a:cs typeface="+mj-cs"/>
          <a:sym typeface="Helvetica Neue"/>
        </a:defRPr>
      </a:lvl1pPr>
      <a:lvl2pPr marL="457200" marR="0" indent="-228600" algn="l" defTabSz="914377" rtl="0" latinLnBrk="0">
        <a:lnSpc>
          <a:spcPct val="90000"/>
        </a:lnSpc>
        <a:spcBef>
          <a:spcPts val="1688"/>
        </a:spcBef>
        <a:spcAft>
          <a:spcPts val="0"/>
        </a:spcAft>
        <a:buClrTx/>
        <a:buSzPct val="123000"/>
        <a:buFontTx/>
        <a:buChar char="•"/>
        <a:tabLst/>
        <a:defRPr sz="1800" b="0" i="0" u="none" strike="noStrike" cap="none" spc="0" baseline="0">
          <a:solidFill>
            <a:srgbClr val="000000"/>
          </a:solidFill>
          <a:uFillTx/>
          <a:latin typeface="+mj-lt"/>
          <a:ea typeface="+mj-ea"/>
          <a:cs typeface="+mj-cs"/>
          <a:sym typeface="Helvetica Neue"/>
        </a:defRPr>
      </a:lvl2pPr>
      <a:lvl3pPr marL="685800" marR="0" indent="-228600" algn="l" defTabSz="914377" rtl="0" latinLnBrk="0">
        <a:lnSpc>
          <a:spcPct val="90000"/>
        </a:lnSpc>
        <a:spcBef>
          <a:spcPts val="1688"/>
        </a:spcBef>
        <a:spcAft>
          <a:spcPts val="0"/>
        </a:spcAft>
        <a:buClrTx/>
        <a:buSzPct val="123000"/>
        <a:buFontTx/>
        <a:buChar char="•"/>
        <a:tabLst/>
        <a:defRPr sz="1800" b="0" i="0" u="none" strike="noStrike" cap="none" spc="0" baseline="0">
          <a:solidFill>
            <a:srgbClr val="000000"/>
          </a:solidFill>
          <a:uFillTx/>
          <a:latin typeface="+mj-lt"/>
          <a:ea typeface="+mj-ea"/>
          <a:cs typeface="+mj-cs"/>
          <a:sym typeface="Helvetica Neue"/>
        </a:defRPr>
      </a:lvl3pPr>
      <a:lvl4pPr marL="914400" marR="0" indent="-228600" algn="l" defTabSz="914377" rtl="0" latinLnBrk="0">
        <a:lnSpc>
          <a:spcPct val="90000"/>
        </a:lnSpc>
        <a:spcBef>
          <a:spcPts val="1688"/>
        </a:spcBef>
        <a:spcAft>
          <a:spcPts val="0"/>
        </a:spcAft>
        <a:buClrTx/>
        <a:buSzPct val="123000"/>
        <a:buFontTx/>
        <a:buChar char="•"/>
        <a:tabLst/>
        <a:defRPr sz="1800" b="0" i="0" u="none" strike="noStrike" cap="none" spc="0" baseline="0">
          <a:solidFill>
            <a:srgbClr val="000000"/>
          </a:solidFill>
          <a:uFillTx/>
          <a:latin typeface="+mj-lt"/>
          <a:ea typeface="+mj-ea"/>
          <a:cs typeface="+mj-cs"/>
          <a:sym typeface="Helvetica Neue"/>
        </a:defRPr>
      </a:lvl4pPr>
      <a:lvl5pPr marL="1143000" marR="0" indent="-228600" algn="l" defTabSz="914377" rtl="0" latinLnBrk="0">
        <a:lnSpc>
          <a:spcPct val="90000"/>
        </a:lnSpc>
        <a:spcBef>
          <a:spcPts val="1688"/>
        </a:spcBef>
        <a:spcAft>
          <a:spcPts val="0"/>
        </a:spcAft>
        <a:buClrTx/>
        <a:buSzPct val="123000"/>
        <a:buFontTx/>
        <a:buChar char="•"/>
        <a:tabLst/>
        <a:defRPr sz="1800" b="0" i="0" u="none" strike="noStrike" cap="none" spc="0" baseline="0">
          <a:solidFill>
            <a:srgbClr val="000000"/>
          </a:solidFill>
          <a:uFillTx/>
          <a:latin typeface="+mj-lt"/>
          <a:ea typeface="+mj-ea"/>
          <a:cs typeface="+mj-cs"/>
          <a:sym typeface="Helvetica Neue"/>
        </a:defRPr>
      </a:lvl5pPr>
      <a:lvl6pPr marL="1085850" marR="0" indent="-228600" algn="l" defTabSz="914377" rtl="0" latinLnBrk="0">
        <a:lnSpc>
          <a:spcPct val="90000"/>
        </a:lnSpc>
        <a:spcBef>
          <a:spcPts val="1688"/>
        </a:spcBef>
        <a:spcAft>
          <a:spcPts val="0"/>
        </a:spcAft>
        <a:buClrTx/>
        <a:buSzPct val="100000"/>
        <a:buFontTx/>
        <a:buChar char="•"/>
        <a:tabLst/>
        <a:defRPr sz="1800" b="0" i="0" u="none" strike="noStrike" cap="none" spc="0" baseline="0">
          <a:solidFill>
            <a:srgbClr val="000000"/>
          </a:solidFill>
          <a:uFillTx/>
          <a:latin typeface="+mj-lt"/>
          <a:ea typeface="+mj-ea"/>
          <a:cs typeface="+mj-cs"/>
          <a:sym typeface="Helvetica Neue"/>
        </a:defRPr>
      </a:lvl6pPr>
      <a:lvl7pPr marL="1257300" marR="0" indent="-228600" algn="l" defTabSz="914377" rtl="0" latinLnBrk="0">
        <a:lnSpc>
          <a:spcPct val="90000"/>
        </a:lnSpc>
        <a:spcBef>
          <a:spcPts val="1688"/>
        </a:spcBef>
        <a:spcAft>
          <a:spcPts val="0"/>
        </a:spcAft>
        <a:buClrTx/>
        <a:buSzPct val="100000"/>
        <a:buFontTx/>
        <a:buChar char="•"/>
        <a:tabLst/>
        <a:defRPr sz="1800" b="0" i="0" u="none" strike="noStrike" cap="none" spc="0" baseline="0">
          <a:solidFill>
            <a:srgbClr val="000000"/>
          </a:solidFill>
          <a:uFillTx/>
          <a:latin typeface="+mj-lt"/>
          <a:ea typeface="+mj-ea"/>
          <a:cs typeface="+mj-cs"/>
          <a:sym typeface="Helvetica Neue"/>
        </a:defRPr>
      </a:lvl7pPr>
      <a:lvl8pPr marL="1428750" marR="0" indent="-228600" algn="l" defTabSz="914377" rtl="0" latinLnBrk="0">
        <a:lnSpc>
          <a:spcPct val="90000"/>
        </a:lnSpc>
        <a:spcBef>
          <a:spcPts val="1688"/>
        </a:spcBef>
        <a:spcAft>
          <a:spcPts val="0"/>
        </a:spcAft>
        <a:buClrTx/>
        <a:buSzPct val="100000"/>
        <a:buFontTx/>
        <a:buChar char="•"/>
        <a:tabLst/>
        <a:defRPr sz="1800" b="0" i="0" u="none" strike="noStrike" cap="none" spc="0" baseline="0">
          <a:solidFill>
            <a:srgbClr val="000000"/>
          </a:solidFill>
          <a:uFillTx/>
          <a:latin typeface="+mj-lt"/>
          <a:ea typeface="+mj-ea"/>
          <a:cs typeface="+mj-cs"/>
          <a:sym typeface="Helvetica Neue"/>
        </a:defRPr>
      </a:lvl8pPr>
      <a:lvl9pPr marL="1600200" marR="0" indent="-228600" algn="l" defTabSz="914377" rtl="0" latinLnBrk="0">
        <a:lnSpc>
          <a:spcPct val="90000"/>
        </a:lnSpc>
        <a:spcBef>
          <a:spcPts val="1688"/>
        </a:spcBef>
        <a:spcAft>
          <a:spcPts val="0"/>
        </a:spcAft>
        <a:buClrTx/>
        <a:buSzPct val="100000"/>
        <a:buFontTx/>
        <a:buChar char="•"/>
        <a:tabLst/>
        <a:defRPr sz="1800" b="0" i="0" u="none" strike="noStrike" cap="none" spc="0" baseline="0">
          <a:solidFill>
            <a:srgbClr val="000000"/>
          </a:solidFill>
          <a:uFillTx/>
          <a:latin typeface="+mj-lt"/>
          <a:ea typeface="+mj-ea"/>
          <a:cs typeface="+mj-cs"/>
          <a:sym typeface="Helvetica Neue"/>
        </a:defRPr>
      </a:lvl9pPr>
    </p:bodyStyle>
    <p:otherStyle>
      <a:lvl1pPr marL="0" marR="0" indent="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1pPr>
      <a:lvl2pPr marL="0" marR="0" indent="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2pPr>
      <a:lvl3pPr marL="0" marR="0" indent="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3pPr>
      <a:lvl4pPr marL="0" marR="0" indent="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4pPr>
      <a:lvl5pPr marL="0" marR="0" indent="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5pPr>
      <a:lvl6pPr marL="0" marR="0" indent="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6pPr>
      <a:lvl7pPr marL="0" marR="0" indent="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7pPr>
      <a:lvl8pPr marL="0" marR="0" indent="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8pPr>
      <a:lvl9pPr marL="0" marR="0" indent="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Diabildstitel"/>
          <p:cNvSpPr txBox="1">
            <a:spLocks noGrp="1"/>
          </p:cNvSpPr>
          <p:nvPr>
            <p:ph type="title" hasCustomPrompt="1"/>
          </p:nvPr>
        </p:nvSpPr>
        <p:spPr>
          <a:xfrm>
            <a:off x="457200" y="290513"/>
            <a:ext cx="8229600" cy="6477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Diabilds­titel</a:t>
            </a:r>
          </a:p>
        </p:txBody>
      </p:sp>
      <p:sp>
        <p:nvSpPr>
          <p:cNvPr id="3" name="Brödtext nivå ett…"/>
          <p:cNvSpPr txBox="1">
            <a:spLocks noGrp="1"/>
          </p:cNvSpPr>
          <p:nvPr>
            <p:ph type="body" idx="1" hasCustomPrompt="1"/>
          </p:nvPr>
        </p:nvSpPr>
        <p:spPr>
          <a:xfrm>
            <a:off x="457201" y="1504950"/>
            <a:ext cx="8230717" cy="31813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Diabildspunkttext</a:t>
            </a:r>
          </a:p>
          <a:p>
            <a:pPr lvl="1"/>
            <a:endParaRPr/>
          </a:p>
          <a:p>
            <a:pPr lvl="2"/>
            <a:endParaRPr/>
          </a:p>
          <a:p>
            <a:pPr lvl="3"/>
            <a:endParaRPr/>
          </a:p>
          <a:p>
            <a:pPr lvl="4"/>
            <a:endParaRPr/>
          </a:p>
        </p:txBody>
      </p:sp>
      <p:sp>
        <p:nvSpPr>
          <p:cNvPr id="4" name="Diabildsnummer"/>
          <p:cNvSpPr txBox="1">
            <a:spLocks noGrp="1"/>
          </p:cNvSpPr>
          <p:nvPr>
            <p:ph type="sldNum" sz="quarter" idx="2"/>
          </p:nvPr>
        </p:nvSpPr>
        <p:spPr>
          <a:xfrm>
            <a:off x="4495324" y="4705465"/>
            <a:ext cx="214802" cy="218008"/>
          </a:xfrm>
          <a:prstGeom prst="rect">
            <a:avLst/>
          </a:prstGeom>
          <a:ln w="12700">
            <a:miter lim="400000"/>
          </a:ln>
        </p:spPr>
        <p:txBody>
          <a:bodyPr wrap="none" lIns="50800" tIns="50800" rIns="50800" bIns="50800" anchor="b">
            <a:spAutoFit/>
          </a:bodyPr>
          <a:lstStyle>
            <a:lvl1pPr defTabSz="219070">
              <a:lnSpc>
                <a:spcPct val="100000"/>
              </a:lnSpc>
              <a:defRPr sz="750">
                <a:solidFill>
                  <a:srgbClr val="5E5E5E"/>
                </a:solidFill>
                <a:latin typeface="Avenir Next Regular"/>
                <a:ea typeface="Avenir Next Regular"/>
                <a:cs typeface="Avenir Next Regular"/>
                <a:sym typeface="Avenir Next Regular"/>
              </a:defRPr>
            </a:lvl1pPr>
          </a:lstStyle>
          <a:p>
            <a:fld id="{86CB4B4D-7CA3-9044-876B-883B54F8677D}" type="slidenum">
              <a:t>‹#›</a:t>
            </a:fld>
            <a:endParaRPr/>
          </a:p>
        </p:txBody>
      </p:sp>
    </p:spTree>
    <p:extLst>
      <p:ext uri="{BB962C8B-B14F-4D97-AF65-F5344CB8AC3E}">
        <p14:creationId xmlns:p14="http://schemas.microsoft.com/office/powerpoint/2010/main" val="1024717856"/>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Lst>
  <p:transition spd="med"/>
  <p:txStyles>
    <p:titleStyle>
      <a:lvl1pPr marL="0" marR="0" indent="0" algn="ctr" defTabSz="914378" rtl="0" latinLnBrk="0">
        <a:lnSpc>
          <a:spcPct val="80000"/>
        </a:lnSpc>
        <a:spcBef>
          <a:spcPts val="0"/>
        </a:spcBef>
        <a:spcAft>
          <a:spcPts val="0"/>
        </a:spcAft>
        <a:buClrTx/>
        <a:buSzTx/>
        <a:buFontTx/>
        <a:buNone/>
        <a:tabLst/>
        <a:defRPr sz="3150" b="0" i="0" u="none" strike="noStrike" cap="none" spc="-32" baseline="0">
          <a:solidFill>
            <a:srgbClr val="000000"/>
          </a:solidFill>
          <a:uFillTx/>
          <a:latin typeface="+mn-lt"/>
          <a:ea typeface="+mn-ea"/>
          <a:cs typeface="+mn-cs"/>
          <a:sym typeface="Canela Bold"/>
        </a:defRPr>
      </a:lvl1pPr>
      <a:lvl2pPr marL="0" marR="0" indent="171446" algn="ctr" defTabSz="914378" rtl="0" latinLnBrk="0">
        <a:lnSpc>
          <a:spcPct val="80000"/>
        </a:lnSpc>
        <a:spcBef>
          <a:spcPts val="0"/>
        </a:spcBef>
        <a:spcAft>
          <a:spcPts val="0"/>
        </a:spcAft>
        <a:buClrTx/>
        <a:buSzTx/>
        <a:buFontTx/>
        <a:buNone/>
        <a:tabLst/>
        <a:defRPr sz="3150" b="0" i="0" u="none" strike="noStrike" cap="none" spc="-32" baseline="0">
          <a:solidFill>
            <a:srgbClr val="000000"/>
          </a:solidFill>
          <a:uFillTx/>
          <a:latin typeface="+mn-lt"/>
          <a:ea typeface="+mn-ea"/>
          <a:cs typeface="+mn-cs"/>
          <a:sym typeface="Canela Bold"/>
        </a:defRPr>
      </a:lvl2pPr>
      <a:lvl3pPr marL="0" marR="0" indent="342892" algn="ctr" defTabSz="914378" rtl="0" latinLnBrk="0">
        <a:lnSpc>
          <a:spcPct val="80000"/>
        </a:lnSpc>
        <a:spcBef>
          <a:spcPts val="0"/>
        </a:spcBef>
        <a:spcAft>
          <a:spcPts val="0"/>
        </a:spcAft>
        <a:buClrTx/>
        <a:buSzTx/>
        <a:buFontTx/>
        <a:buNone/>
        <a:tabLst/>
        <a:defRPr sz="3150" b="0" i="0" u="none" strike="noStrike" cap="none" spc="-32" baseline="0">
          <a:solidFill>
            <a:srgbClr val="000000"/>
          </a:solidFill>
          <a:uFillTx/>
          <a:latin typeface="+mn-lt"/>
          <a:ea typeface="+mn-ea"/>
          <a:cs typeface="+mn-cs"/>
          <a:sym typeface="Canela Bold"/>
        </a:defRPr>
      </a:lvl3pPr>
      <a:lvl4pPr marL="0" marR="0" indent="514337" algn="ctr" defTabSz="914378" rtl="0" latinLnBrk="0">
        <a:lnSpc>
          <a:spcPct val="80000"/>
        </a:lnSpc>
        <a:spcBef>
          <a:spcPts val="0"/>
        </a:spcBef>
        <a:spcAft>
          <a:spcPts val="0"/>
        </a:spcAft>
        <a:buClrTx/>
        <a:buSzTx/>
        <a:buFontTx/>
        <a:buNone/>
        <a:tabLst/>
        <a:defRPr sz="3150" b="0" i="0" u="none" strike="noStrike" cap="none" spc="-32" baseline="0">
          <a:solidFill>
            <a:srgbClr val="000000"/>
          </a:solidFill>
          <a:uFillTx/>
          <a:latin typeface="+mn-lt"/>
          <a:ea typeface="+mn-ea"/>
          <a:cs typeface="+mn-cs"/>
          <a:sym typeface="Canela Bold"/>
        </a:defRPr>
      </a:lvl4pPr>
      <a:lvl5pPr marL="0" marR="0" indent="685783" algn="ctr" defTabSz="914378" rtl="0" latinLnBrk="0">
        <a:lnSpc>
          <a:spcPct val="80000"/>
        </a:lnSpc>
        <a:spcBef>
          <a:spcPts val="0"/>
        </a:spcBef>
        <a:spcAft>
          <a:spcPts val="0"/>
        </a:spcAft>
        <a:buClrTx/>
        <a:buSzTx/>
        <a:buFontTx/>
        <a:buNone/>
        <a:tabLst/>
        <a:defRPr sz="3150" b="0" i="0" u="none" strike="noStrike" cap="none" spc="-32" baseline="0">
          <a:solidFill>
            <a:srgbClr val="000000"/>
          </a:solidFill>
          <a:uFillTx/>
          <a:latin typeface="+mn-lt"/>
          <a:ea typeface="+mn-ea"/>
          <a:cs typeface="+mn-cs"/>
          <a:sym typeface="Canela Bold"/>
        </a:defRPr>
      </a:lvl5pPr>
      <a:lvl6pPr marL="0" marR="0" indent="857228" algn="ctr" defTabSz="914378" rtl="0" latinLnBrk="0">
        <a:lnSpc>
          <a:spcPct val="80000"/>
        </a:lnSpc>
        <a:spcBef>
          <a:spcPts val="0"/>
        </a:spcBef>
        <a:spcAft>
          <a:spcPts val="0"/>
        </a:spcAft>
        <a:buClrTx/>
        <a:buSzTx/>
        <a:buFontTx/>
        <a:buNone/>
        <a:tabLst/>
        <a:defRPr sz="3150" b="0" i="0" u="none" strike="noStrike" cap="none" spc="-32" baseline="0">
          <a:solidFill>
            <a:srgbClr val="000000"/>
          </a:solidFill>
          <a:uFillTx/>
          <a:latin typeface="+mn-lt"/>
          <a:ea typeface="+mn-ea"/>
          <a:cs typeface="+mn-cs"/>
          <a:sym typeface="Canela Bold"/>
        </a:defRPr>
      </a:lvl6pPr>
      <a:lvl7pPr marL="0" marR="0" indent="1028675" algn="ctr" defTabSz="914378" rtl="0" latinLnBrk="0">
        <a:lnSpc>
          <a:spcPct val="80000"/>
        </a:lnSpc>
        <a:spcBef>
          <a:spcPts val="0"/>
        </a:spcBef>
        <a:spcAft>
          <a:spcPts val="0"/>
        </a:spcAft>
        <a:buClrTx/>
        <a:buSzTx/>
        <a:buFontTx/>
        <a:buNone/>
        <a:tabLst/>
        <a:defRPr sz="3150" b="0" i="0" u="none" strike="noStrike" cap="none" spc="-32" baseline="0">
          <a:solidFill>
            <a:srgbClr val="000000"/>
          </a:solidFill>
          <a:uFillTx/>
          <a:latin typeface="+mn-lt"/>
          <a:ea typeface="+mn-ea"/>
          <a:cs typeface="+mn-cs"/>
          <a:sym typeface="Canela Bold"/>
        </a:defRPr>
      </a:lvl7pPr>
      <a:lvl8pPr marL="0" marR="0" indent="1200120" algn="ctr" defTabSz="914378" rtl="0" latinLnBrk="0">
        <a:lnSpc>
          <a:spcPct val="80000"/>
        </a:lnSpc>
        <a:spcBef>
          <a:spcPts val="0"/>
        </a:spcBef>
        <a:spcAft>
          <a:spcPts val="0"/>
        </a:spcAft>
        <a:buClrTx/>
        <a:buSzTx/>
        <a:buFontTx/>
        <a:buNone/>
        <a:tabLst/>
        <a:defRPr sz="3150" b="0" i="0" u="none" strike="noStrike" cap="none" spc="-32" baseline="0">
          <a:solidFill>
            <a:srgbClr val="000000"/>
          </a:solidFill>
          <a:uFillTx/>
          <a:latin typeface="+mn-lt"/>
          <a:ea typeface="+mn-ea"/>
          <a:cs typeface="+mn-cs"/>
          <a:sym typeface="Canela Bold"/>
        </a:defRPr>
      </a:lvl8pPr>
      <a:lvl9pPr marL="0" marR="0" indent="1371566" algn="ctr" defTabSz="914378" rtl="0" latinLnBrk="0">
        <a:lnSpc>
          <a:spcPct val="80000"/>
        </a:lnSpc>
        <a:spcBef>
          <a:spcPts val="0"/>
        </a:spcBef>
        <a:spcAft>
          <a:spcPts val="0"/>
        </a:spcAft>
        <a:buClrTx/>
        <a:buSzTx/>
        <a:buFontTx/>
        <a:buNone/>
        <a:tabLst/>
        <a:defRPr sz="3150" b="0" i="0" u="none" strike="noStrike" cap="none" spc="-32" baseline="0">
          <a:solidFill>
            <a:srgbClr val="000000"/>
          </a:solidFill>
          <a:uFillTx/>
          <a:latin typeface="+mn-lt"/>
          <a:ea typeface="+mn-ea"/>
          <a:cs typeface="+mn-cs"/>
          <a:sym typeface="Canela Bold"/>
        </a:defRPr>
      </a:lvl9pPr>
    </p:titleStyle>
    <p:bodyStyle>
      <a:lvl1pPr marL="204783" marR="0" indent="-204783" algn="l" defTabSz="914354" rtl="0" latinLnBrk="0">
        <a:lnSpc>
          <a:spcPct val="90000"/>
        </a:lnSpc>
        <a:spcBef>
          <a:spcPts val="900"/>
        </a:spcBef>
        <a:spcAft>
          <a:spcPts val="0"/>
        </a:spcAft>
        <a:buClrTx/>
        <a:buSzPct val="150000"/>
        <a:buFontTx/>
        <a:buChar char="•"/>
        <a:tabLst/>
        <a:defRPr sz="1650" b="0" i="0" u="none" strike="noStrike" cap="none" spc="0" baseline="0">
          <a:solidFill>
            <a:srgbClr val="000000"/>
          </a:solidFill>
          <a:uFillTx/>
          <a:latin typeface="Canela Text Regular"/>
          <a:ea typeface="Canela Text Regular"/>
          <a:cs typeface="Canela Text Regular"/>
          <a:sym typeface="Canela Text Regular"/>
        </a:defRPr>
      </a:lvl1pPr>
      <a:lvl2pPr marL="409565" marR="0" indent="-204783" algn="l" defTabSz="914354" rtl="0" latinLnBrk="0">
        <a:lnSpc>
          <a:spcPct val="90000"/>
        </a:lnSpc>
        <a:spcBef>
          <a:spcPts val="900"/>
        </a:spcBef>
        <a:spcAft>
          <a:spcPts val="0"/>
        </a:spcAft>
        <a:buClrTx/>
        <a:buSzPct val="150000"/>
        <a:buFontTx/>
        <a:buChar char="•"/>
        <a:tabLst/>
        <a:defRPr sz="1650" b="0" i="0" u="none" strike="noStrike" cap="none" spc="0" baseline="0">
          <a:solidFill>
            <a:srgbClr val="000000"/>
          </a:solidFill>
          <a:uFillTx/>
          <a:latin typeface="Canela Text Regular"/>
          <a:ea typeface="Canela Text Regular"/>
          <a:cs typeface="Canela Text Regular"/>
          <a:sym typeface="Canela Text Regular"/>
        </a:defRPr>
      </a:lvl2pPr>
      <a:lvl3pPr marL="614348" marR="0" indent="-204783" algn="l" defTabSz="914354" rtl="0" latinLnBrk="0">
        <a:lnSpc>
          <a:spcPct val="90000"/>
        </a:lnSpc>
        <a:spcBef>
          <a:spcPts val="900"/>
        </a:spcBef>
        <a:spcAft>
          <a:spcPts val="0"/>
        </a:spcAft>
        <a:buClrTx/>
        <a:buSzPct val="150000"/>
        <a:buFontTx/>
        <a:buChar char="•"/>
        <a:tabLst/>
        <a:defRPr sz="1650" b="0" i="0" u="none" strike="noStrike" cap="none" spc="0" baseline="0">
          <a:solidFill>
            <a:srgbClr val="000000"/>
          </a:solidFill>
          <a:uFillTx/>
          <a:latin typeface="Canela Text Regular"/>
          <a:ea typeface="Canela Text Regular"/>
          <a:cs typeface="Canela Text Regular"/>
          <a:sym typeface="Canela Text Regular"/>
        </a:defRPr>
      </a:lvl3pPr>
      <a:lvl4pPr marL="819130" marR="0" indent="-204783" algn="l" defTabSz="914354" rtl="0" latinLnBrk="0">
        <a:lnSpc>
          <a:spcPct val="90000"/>
        </a:lnSpc>
        <a:spcBef>
          <a:spcPts val="900"/>
        </a:spcBef>
        <a:spcAft>
          <a:spcPts val="0"/>
        </a:spcAft>
        <a:buClrTx/>
        <a:buSzPct val="150000"/>
        <a:buFontTx/>
        <a:buChar char="•"/>
        <a:tabLst/>
        <a:defRPr sz="1650" b="0" i="0" u="none" strike="noStrike" cap="none" spc="0" baseline="0">
          <a:solidFill>
            <a:srgbClr val="000000"/>
          </a:solidFill>
          <a:uFillTx/>
          <a:latin typeface="Canela Text Regular"/>
          <a:ea typeface="Canela Text Regular"/>
          <a:cs typeface="Canela Text Regular"/>
          <a:sym typeface="Canela Text Regular"/>
        </a:defRPr>
      </a:lvl4pPr>
      <a:lvl5pPr marL="1023913" marR="0" indent="-204783" algn="l" defTabSz="914354" rtl="0" latinLnBrk="0">
        <a:lnSpc>
          <a:spcPct val="90000"/>
        </a:lnSpc>
        <a:spcBef>
          <a:spcPts val="900"/>
        </a:spcBef>
        <a:spcAft>
          <a:spcPts val="0"/>
        </a:spcAft>
        <a:buClrTx/>
        <a:buSzPct val="150000"/>
        <a:buFontTx/>
        <a:buChar char="•"/>
        <a:tabLst/>
        <a:defRPr sz="1650" b="0" i="0" u="none" strike="noStrike" cap="none" spc="0" baseline="0">
          <a:solidFill>
            <a:srgbClr val="000000"/>
          </a:solidFill>
          <a:uFillTx/>
          <a:latin typeface="Canela Text Regular"/>
          <a:ea typeface="Canela Text Regular"/>
          <a:cs typeface="Canela Text Regular"/>
          <a:sym typeface="Canela Text Regular"/>
        </a:defRPr>
      </a:lvl5pPr>
      <a:lvl6pPr marL="1228694" marR="0" indent="-204783" algn="l" defTabSz="914354" rtl="0" latinLnBrk="0">
        <a:lnSpc>
          <a:spcPct val="90000"/>
        </a:lnSpc>
        <a:spcBef>
          <a:spcPts val="900"/>
        </a:spcBef>
        <a:spcAft>
          <a:spcPts val="0"/>
        </a:spcAft>
        <a:buClrTx/>
        <a:buSzPct val="150000"/>
        <a:buFontTx/>
        <a:buChar char="•"/>
        <a:tabLst/>
        <a:defRPr sz="1650" b="0" i="0" u="none" strike="noStrike" cap="none" spc="0" baseline="0">
          <a:solidFill>
            <a:srgbClr val="000000"/>
          </a:solidFill>
          <a:uFillTx/>
          <a:latin typeface="Canela Text Regular"/>
          <a:ea typeface="Canela Text Regular"/>
          <a:cs typeface="Canela Text Regular"/>
          <a:sym typeface="Canela Text Regular"/>
        </a:defRPr>
      </a:lvl6pPr>
      <a:lvl7pPr marL="1433477" marR="0" indent="-204783" algn="l" defTabSz="914354" rtl="0" latinLnBrk="0">
        <a:lnSpc>
          <a:spcPct val="90000"/>
        </a:lnSpc>
        <a:spcBef>
          <a:spcPts val="900"/>
        </a:spcBef>
        <a:spcAft>
          <a:spcPts val="0"/>
        </a:spcAft>
        <a:buClrTx/>
        <a:buSzPct val="150000"/>
        <a:buFontTx/>
        <a:buChar char="•"/>
        <a:tabLst/>
        <a:defRPr sz="1650" b="0" i="0" u="none" strike="noStrike" cap="none" spc="0" baseline="0">
          <a:solidFill>
            <a:srgbClr val="000000"/>
          </a:solidFill>
          <a:uFillTx/>
          <a:latin typeface="Canela Text Regular"/>
          <a:ea typeface="Canela Text Regular"/>
          <a:cs typeface="Canela Text Regular"/>
          <a:sym typeface="Canela Text Regular"/>
        </a:defRPr>
      </a:lvl7pPr>
      <a:lvl8pPr marL="1638259" marR="0" indent="-204783" algn="l" defTabSz="914354" rtl="0" latinLnBrk="0">
        <a:lnSpc>
          <a:spcPct val="90000"/>
        </a:lnSpc>
        <a:spcBef>
          <a:spcPts val="900"/>
        </a:spcBef>
        <a:spcAft>
          <a:spcPts val="0"/>
        </a:spcAft>
        <a:buClrTx/>
        <a:buSzPct val="150000"/>
        <a:buFontTx/>
        <a:buChar char="•"/>
        <a:tabLst/>
        <a:defRPr sz="1650" b="0" i="0" u="none" strike="noStrike" cap="none" spc="0" baseline="0">
          <a:solidFill>
            <a:srgbClr val="000000"/>
          </a:solidFill>
          <a:uFillTx/>
          <a:latin typeface="Canela Text Regular"/>
          <a:ea typeface="Canela Text Regular"/>
          <a:cs typeface="Canela Text Regular"/>
          <a:sym typeface="Canela Text Regular"/>
        </a:defRPr>
      </a:lvl8pPr>
      <a:lvl9pPr marL="1843042" marR="0" indent="-204783" algn="l" defTabSz="914354" rtl="0" latinLnBrk="0">
        <a:lnSpc>
          <a:spcPct val="90000"/>
        </a:lnSpc>
        <a:spcBef>
          <a:spcPts val="900"/>
        </a:spcBef>
        <a:spcAft>
          <a:spcPts val="0"/>
        </a:spcAft>
        <a:buClrTx/>
        <a:buSzPct val="150000"/>
        <a:buFontTx/>
        <a:buChar char="•"/>
        <a:tabLst/>
        <a:defRPr sz="1650" b="0" i="0" u="none" strike="noStrike" cap="none" spc="0" baseline="0">
          <a:solidFill>
            <a:srgbClr val="000000"/>
          </a:solidFill>
          <a:uFillTx/>
          <a:latin typeface="Canela Text Regular"/>
          <a:ea typeface="Canela Text Regular"/>
          <a:cs typeface="Canela Text Regular"/>
          <a:sym typeface="Canela Text Regular"/>
        </a:defRPr>
      </a:lvl9pPr>
    </p:bodyStyle>
    <p:otherStyle>
      <a:lvl1pPr marL="0" marR="0" indent="0" algn="ctr" defTabSz="219070" rtl="0" latinLnBrk="0">
        <a:lnSpc>
          <a:spcPct val="100000"/>
        </a:lnSpc>
        <a:spcBef>
          <a:spcPts val="0"/>
        </a:spcBef>
        <a:spcAft>
          <a:spcPts val="0"/>
        </a:spcAft>
        <a:buClrTx/>
        <a:buSzTx/>
        <a:buFontTx/>
        <a:buNone/>
        <a:tabLst/>
        <a:defRPr sz="750" b="0" i="0" u="none" strike="noStrike" cap="none" spc="0" baseline="0">
          <a:solidFill>
            <a:schemeClr val="tx1"/>
          </a:solidFill>
          <a:uFillTx/>
          <a:latin typeface="+mn-lt"/>
          <a:ea typeface="+mn-ea"/>
          <a:cs typeface="+mn-cs"/>
          <a:sym typeface="Avenir Next Regular"/>
        </a:defRPr>
      </a:lvl1pPr>
      <a:lvl2pPr marL="0" marR="0" indent="171446" algn="ctr" defTabSz="219070" rtl="0" latinLnBrk="0">
        <a:lnSpc>
          <a:spcPct val="100000"/>
        </a:lnSpc>
        <a:spcBef>
          <a:spcPts val="0"/>
        </a:spcBef>
        <a:spcAft>
          <a:spcPts val="0"/>
        </a:spcAft>
        <a:buClrTx/>
        <a:buSzTx/>
        <a:buFontTx/>
        <a:buNone/>
        <a:tabLst/>
        <a:defRPr sz="750" b="0" i="0" u="none" strike="noStrike" cap="none" spc="0" baseline="0">
          <a:solidFill>
            <a:schemeClr val="tx1"/>
          </a:solidFill>
          <a:uFillTx/>
          <a:latin typeface="+mn-lt"/>
          <a:ea typeface="+mn-ea"/>
          <a:cs typeface="+mn-cs"/>
          <a:sym typeface="Avenir Next Regular"/>
        </a:defRPr>
      </a:lvl2pPr>
      <a:lvl3pPr marL="0" marR="0" indent="342892" algn="ctr" defTabSz="219070" rtl="0" latinLnBrk="0">
        <a:lnSpc>
          <a:spcPct val="100000"/>
        </a:lnSpc>
        <a:spcBef>
          <a:spcPts val="0"/>
        </a:spcBef>
        <a:spcAft>
          <a:spcPts val="0"/>
        </a:spcAft>
        <a:buClrTx/>
        <a:buSzTx/>
        <a:buFontTx/>
        <a:buNone/>
        <a:tabLst/>
        <a:defRPr sz="750" b="0" i="0" u="none" strike="noStrike" cap="none" spc="0" baseline="0">
          <a:solidFill>
            <a:schemeClr val="tx1"/>
          </a:solidFill>
          <a:uFillTx/>
          <a:latin typeface="+mn-lt"/>
          <a:ea typeface="+mn-ea"/>
          <a:cs typeface="+mn-cs"/>
          <a:sym typeface="Avenir Next Regular"/>
        </a:defRPr>
      </a:lvl3pPr>
      <a:lvl4pPr marL="0" marR="0" indent="514337" algn="ctr" defTabSz="219070" rtl="0" latinLnBrk="0">
        <a:lnSpc>
          <a:spcPct val="100000"/>
        </a:lnSpc>
        <a:spcBef>
          <a:spcPts val="0"/>
        </a:spcBef>
        <a:spcAft>
          <a:spcPts val="0"/>
        </a:spcAft>
        <a:buClrTx/>
        <a:buSzTx/>
        <a:buFontTx/>
        <a:buNone/>
        <a:tabLst/>
        <a:defRPr sz="750" b="0" i="0" u="none" strike="noStrike" cap="none" spc="0" baseline="0">
          <a:solidFill>
            <a:schemeClr val="tx1"/>
          </a:solidFill>
          <a:uFillTx/>
          <a:latin typeface="+mn-lt"/>
          <a:ea typeface="+mn-ea"/>
          <a:cs typeface="+mn-cs"/>
          <a:sym typeface="Avenir Next Regular"/>
        </a:defRPr>
      </a:lvl4pPr>
      <a:lvl5pPr marL="0" marR="0" indent="685783" algn="ctr" defTabSz="219070" rtl="0" latinLnBrk="0">
        <a:lnSpc>
          <a:spcPct val="100000"/>
        </a:lnSpc>
        <a:spcBef>
          <a:spcPts val="0"/>
        </a:spcBef>
        <a:spcAft>
          <a:spcPts val="0"/>
        </a:spcAft>
        <a:buClrTx/>
        <a:buSzTx/>
        <a:buFontTx/>
        <a:buNone/>
        <a:tabLst/>
        <a:defRPr sz="750" b="0" i="0" u="none" strike="noStrike" cap="none" spc="0" baseline="0">
          <a:solidFill>
            <a:schemeClr val="tx1"/>
          </a:solidFill>
          <a:uFillTx/>
          <a:latin typeface="+mn-lt"/>
          <a:ea typeface="+mn-ea"/>
          <a:cs typeface="+mn-cs"/>
          <a:sym typeface="Avenir Next Regular"/>
        </a:defRPr>
      </a:lvl5pPr>
      <a:lvl6pPr marL="0" marR="0" indent="857228" algn="ctr" defTabSz="219070" rtl="0" latinLnBrk="0">
        <a:lnSpc>
          <a:spcPct val="100000"/>
        </a:lnSpc>
        <a:spcBef>
          <a:spcPts val="0"/>
        </a:spcBef>
        <a:spcAft>
          <a:spcPts val="0"/>
        </a:spcAft>
        <a:buClrTx/>
        <a:buSzTx/>
        <a:buFontTx/>
        <a:buNone/>
        <a:tabLst/>
        <a:defRPr sz="750" b="0" i="0" u="none" strike="noStrike" cap="none" spc="0" baseline="0">
          <a:solidFill>
            <a:schemeClr val="tx1"/>
          </a:solidFill>
          <a:uFillTx/>
          <a:latin typeface="+mn-lt"/>
          <a:ea typeface="+mn-ea"/>
          <a:cs typeface="+mn-cs"/>
          <a:sym typeface="Avenir Next Regular"/>
        </a:defRPr>
      </a:lvl6pPr>
      <a:lvl7pPr marL="0" marR="0" indent="1028675" algn="ctr" defTabSz="219070" rtl="0" latinLnBrk="0">
        <a:lnSpc>
          <a:spcPct val="100000"/>
        </a:lnSpc>
        <a:spcBef>
          <a:spcPts val="0"/>
        </a:spcBef>
        <a:spcAft>
          <a:spcPts val="0"/>
        </a:spcAft>
        <a:buClrTx/>
        <a:buSzTx/>
        <a:buFontTx/>
        <a:buNone/>
        <a:tabLst/>
        <a:defRPr sz="750" b="0" i="0" u="none" strike="noStrike" cap="none" spc="0" baseline="0">
          <a:solidFill>
            <a:schemeClr val="tx1"/>
          </a:solidFill>
          <a:uFillTx/>
          <a:latin typeface="+mn-lt"/>
          <a:ea typeface="+mn-ea"/>
          <a:cs typeface="+mn-cs"/>
          <a:sym typeface="Avenir Next Regular"/>
        </a:defRPr>
      </a:lvl7pPr>
      <a:lvl8pPr marL="0" marR="0" indent="1200120" algn="ctr" defTabSz="219070" rtl="0" latinLnBrk="0">
        <a:lnSpc>
          <a:spcPct val="100000"/>
        </a:lnSpc>
        <a:spcBef>
          <a:spcPts val="0"/>
        </a:spcBef>
        <a:spcAft>
          <a:spcPts val="0"/>
        </a:spcAft>
        <a:buClrTx/>
        <a:buSzTx/>
        <a:buFontTx/>
        <a:buNone/>
        <a:tabLst/>
        <a:defRPr sz="750" b="0" i="0" u="none" strike="noStrike" cap="none" spc="0" baseline="0">
          <a:solidFill>
            <a:schemeClr val="tx1"/>
          </a:solidFill>
          <a:uFillTx/>
          <a:latin typeface="+mn-lt"/>
          <a:ea typeface="+mn-ea"/>
          <a:cs typeface="+mn-cs"/>
          <a:sym typeface="Avenir Next Regular"/>
        </a:defRPr>
      </a:lvl8pPr>
      <a:lvl9pPr marL="0" marR="0" indent="1371566" algn="ctr" defTabSz="219070" rtl="0" latinLnBrk="0">
        <a:lnSpc>
          <a:spcPct val="100000"/>
        </a:lnSpc>
        <a:spcBef>
          <a:spcPts val="0"/>
        </a:spcBef>
        <a:spcAft>
          <a:spcPts val="0"/>
        </a:spcAft>
        <a:buClrTx/>
        <a:buSzTx/>
        <a:buFontTx/>
        <a:buNone/>
        <a:tabLst/>
        <a:defRPr sz="750" b="0" i="0" u="none" strike="noStrike" cap="none" spc="0" baseline="0">
          <a:solidFill>
            <a:schemeClr val="tx1"/>
          </a:solidFill>
          <a:uFillTx/>
          <a:latin typeface="+mn-lt"/>
          <a:ea typeface="+mn-ea"/>
          <a:cs typeface="+mn-cs"/>
          <a:sym typeface="Avenir Next Regular"/>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xml"/><Relationship Id="rId1" Type="http://schemas.openxmlformats.org/officeDocument/2006/relationships/slideLayout" Target="../slideLayouts/slideLayout41.xml"/><Relationship Id="rId4" Type="http://schemas.openxmlformats.org/officeDocument/2006/relationships/image" Target="../media/image4.tif"/></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1.xml"/><Relationship Id="rId1" Type="http://schemas.openxmlformats.org/officeDocument/2006/relationships/slideLayout" Target="../slideLayouts/slideLayout41.xml"/><Relationship Id="rId4" Type="http://schemas.openxmlformats.org/officeDocument/2006/relationships/image" Target="../media/image4.tif"/></Relationships>
</file>

<file path=ppt/slides/_rels/slide12.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2.xml"/><Relationship Id="rId1" Type="http://schemas.openxmlformats.org/officeDocument/2006/relationships/slideLayout" Target="../slideLayouts/slideLayout41.xml"/><Relationship Id="rId4" Type="http://schemas.openxmlformats.org/officeDocument/2006/relationships/image" Target="../media/image4.tif"/></Relationships>
</file>

<file path=ppt/slides/_rels/slide13.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3.xml"/><Relationship Id="rId1" Type="http://schemas.openxmlformats.org/officeDocument/2006/relationships/slideLayout" Target="../slideLayouts/slideLayout41.xml"/><Relationship Id="rId4" Type="http://schemas.openxmlformats.org/officeDocument/2006/relationships/image" Target="../media/image4.tif"/></Relationships>
</file>

<file path=ppt/slides/_rels/slide14.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4.xml"/><Relationship Id="rId1" Type="http://schemas.openxmlformats.org/officeDocument/2006/relationships/slideLayout" Target="../slideLayouts/slideLayout41.xml"/><Relationship Id="rId4" Type="http://schemas.openxmlformats.org/officeDocument/2006/relationships/image" Target="../media/image4.tif"/></Relationships>
</file>

<file path=ppt/slides/_rels/slide15.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5.xml"/><Relationship Id="rId1" Type="http://schemas.openxmlformats.org/officeDocument/2006/relationships/slideLayout" Target="../slideLayouts/slideLayout41.xml"/><Relationship Id="rId4" Type="http://schemas.openxmlformats.org/officeDocument/2006/relationships/image" Target="../media/image4.tif"/></Relationships>
</file>

<file path=ppt/slides/_rels/slide16.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6.xml"/><Relationship Id="rId1" Type="http://schemas.openxmlformats.org/officeDocument/2006/relationships/slideLayout" Target="../slideLayouts/slideLayout41.xml"/><Relationship Id="rId4" Type="http://schemas.openxmlformats.org/officeDocument/2006/relationships/image" Target="../media/image4.tif"/></Relationships>
</file>

<file path=ppt/slides/_rels/slide17.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7.xml"/><Relationship Id="rId1" Type="http://schemas.openxmlformats.org/officeDocument/2006/relationships/slideLayout" Target="../slideLayouts/slideLayout41.xml"/><Relationship Id="rId4" Type="http://schemas.openxmlformats.org/officeDocument/2006/relationships/image" Target="../media/image4.tif"/></Relationships>
</file>

<file path=ppt/slides/_rels/slide18.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8.xml"/><Relationship Id="rId1" Type="http://schemas.openxmlformats.org/officeDocument/2006/relationships/slideLayout" Target="../slideLayouts/slideLayout41.xml"/><Relationship Id="rId4" Type="http://schemas.openxmlformats.org/officeDocument/2006/relationships/image" Target="../media/image4.tif"/></Relationships>
</file>

<file path=ppt/slides/_rels/slide19.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9.xml"/><Relationship Id="rId1" Type="http://schemas.openxmlformats.org/officeDocument/2006/relationships/slideLayout" Target="../slideLayouts/slideLayout41.xml"/><Relationship Id="rId4" Type="http://schemas.openxmlformats.org/officeDocument/2006/relationships/image" Target="../media/image4.ti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5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21.xml"/><Relationship Id="rId1" Type="http://schemas.openxmlformats.org/officeDocument/2006/relationships/slideLayout" Target="../slideLayouts/slideLayout41.xml"/><Relationship Id="rId4" Type="http://schemas.openxmlformats.org/officeDocument/2006/relationships/image" Target="../media/image4.tif"/></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5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3.xml"/><Relationship Id="rId1" Type="http://schemas.openxmlformats.org/officeDocument/2006/relationships/slideLayout" Target="../slideLayouts/slideLayout41.xml"/><Relationship Id="rId4" Type="http://schemas.openxmlformats.org/officeDocument/2006/relationships/image" Target="../media/image4.tif"/></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6.xml"/><Relationship Id="rId1" Type="http://schemas.openxmlformats.org/officeDocument/2006/relationships/slideLayout" Target="../slideLayouts/slideLayout41.xml"/><Relationship Id="rId4" Type="http://schemas.openxmlformats.org/officeDocument/2006/relationships/image" Target="../media/image4.tif"/></Relationships>
</file>

<file path=ppt/slides/_rels/slide7.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7.xml"/><Relationship Id="rId1" Type="http://schemas.openxmlformats.org/officeDocument/2006/relationships/slideLayout" Target="../slideLayouts/slideLayout41.xml"/><Relationship Id="rId6" Type="http://schemas.openxmlformats.org/officeDocument/2006/relationships/hyperlink" Target="https://pixabay.com/fr/su%C3%A8de-carte-pays-nation-silhouette-35134/" TargetMode="External"/><Relationship Id="rId5" Type="http://schemas.openxmlformats.org/officeDocument/2006/relationships/image" Target="../media/image11.png"/><Relationship Id="rId4" Type="http://schemas.openxmlformats.org/officeDocument/2006/relationships/image" Target="../media/image4.tif"/></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9.xml"/><Relationship Id="rId1" Type="http://schemas.openxmlformats.org/officeDocument/2006/relationships/slideLayout" Target="../slideLayouts/slideLayout41.xml"/><Relationship Id="rId4" Type="http://schemas.openxmlformats.org/officeDocument/2006/relationships/image" Target="../media/image4.t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CCCE"/>
        </a:solidFill>
        <a:effectLst/>
      </p:bgPr>
    </p:bg>
    <p:spTree>
      <p:nvGrpSpPr>
        <p:cNvPr id="1" name=""/>
        <p:cNvGrpSpPr/>
        <p:nvPr/>
      </p:nvGrpSpPr>
      <p:grpSpPr>
        <a:xfrm>
          <a:off x="0" y="0"/>
          <a:ext cx="0" cy="0"/>
          <a:chOff x="0" y="0"/>
          <a:chExt cx="0" cy="0"/>
        </a:xfrm>
      </p:grpSpPr>
      <p:sp>
        <p:nvSpPr>
          <p:cNvPr id="174" name="Om Jobtech - vårt arbetsätt"/>
          <p:cNvSpPr txBox="1">
            <a:spLocks noGrp="1"/>
          </p:cNvSpPr>
          <p:nvPr>
            <p:ph type="title"/>
          </p:nvPr>
        </p:nvSpPr>
        <p:spPr>
          <a:xfrm>
            <a:off x="1337132" y="395426"/>
            <a:ext cx="6410404" cy="701447"/>
          </a:xfrm>
          <a:prstGeom prst="rect">
            <a:avLst/>
          </a:prstGeom>
        </p:spPr>
        <p:txBody>
          <a:bodyPr>
            <a:noAutofit/>
          </a:bodyPr>
          <a:lstStyle>
            <a:lvl1pPr>
              <a:lnSpc>
                <a:spcPct val="100000"/>
              </a:lnSpc>
              <a:defRPr sz="6000" b="0" spc="-100">
                <a:latin typeface="Georgia"/>
                <a:ea typeface="Georgia"/>
                <a:cs typeface="Georgia"/>
                <a:sym typeface="Georgia"/>
              </a:defRPr>
            </a:lvl1pPr>
          </a:lstStyle>
          <a:p>
            <a:r>
              <a:rPr lang="sv-SE" sz="4000" dirty="0"/>
              <a:t>Till workshopledaren</a:t>
            </a:r>
            <a:endParaRPr sz="4000" dirty="0"/>
          </a:p>
        </p:txBody>
      </p:sp>
      <p:pic>
        <p:nvPicPr>
          <p:cNvPr id="175" name="Bild" descr="Bild"/>
          <p:cNvPicPr>
            <a:picLocks noChangeAspect="1"/>
          </p:cNvPicPr>
          <p:nvPr/>
        </p:nvPicPr>
        <p:blipFill>
          <a:blip r:embed="rId3"/>
          <a:stretch>
            <a:fillRect/>
          </a:stretch>
        </p:blipFill>
        <p:spPr>
          <a:xfrm>
            <a:off x="254726" y="293610"/>
            <a:ext cx="909638" cy="905079"/>
          </a:xfrm>
          <a:prstGeom prst="rect">
            <a:avLst/>
          </a:prstGeom>
          <a:ln w="12700">
            <a:miter lim="400000"/>
          </a:ln>
        </p:spPr>
      </p:pic>
      <p:pic>
        <p:nvPicPr>
          <p:cNvPr id="176" name="Bild" descr="Bild"/>
          <p:cNvPicPr>
            <a:picLocks noChangeAspect="1"/>
          </p:cNvPicPr>
          <p:nvPr/>
        </p:nvPicPr>
        <p:blipFill>
          <a:blip r:embed="rId4"/>
          <a:stretch>
            <a:fillRect/>
          </a:stretch>
        </p:blipFill>
        <p:spPr>
          <a:xfrm>
            <a:off x="3767500" y="4705420"/>
            <a:ext cx="2628901" cy="209552"/>
          </a:xfrm>
          <a:prstGeom prst="rect">
            <a:avLst/>
          </a:prstGeom>
          <a:ln w="12700">
            <a:miter lim="400000"/>
          </a:ln>
        </p:spPr>
      </p:pic>
      <p:sp>
        <p:nvSpPr>
          <p:cNvPr id="3" name="Platshållare för innehåll 2">
            <a:extLst>
              <a:ext uri="{FF2B5EF4-FFF2-40B4-BE49-F238E27FC236}">
                <a16:creationId xmlns:a16="http://schemas.microsoft.com/office/drawing/2014/main" id="{164F023D-94F5-B72E-0AAC-20A1AEC6EC51}"/>
              </a:ext>
            </a:extLst>
          </p:cNvPr>
          <p:cNvSpPr txBox="1">
            <a:spLocks/>
          </p:cNvSpPr>
          <p:nvPr/>
        </p:nvSpPr>
        <p:spPr>
          <a:xfrm>
            <a:off x="1337131" y="1419225"/>
            <a:ext cx="5059270" cy="2965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numCol="1" spcCol="38100">
            <a:noAutofit/>
          </a:bodyPr>
          <a:lstStyle>
            <a:lvl1pPr marL="0" marR="0" indent="0" algn="l" defTabSz="412750" rtl="0" latinLnBrk="0">
              <a:lnSpc>
                <a:spcPct val="100000"/>
              </a:lnSpc>
              <a:spcBef>
                <a:spcPts val="0"/>
              </a:spcBef>
              <a:spcAft>
                <a:spcPts val="0"/>
              </a:spcAft>
              <a:buClrTx/>
              <a:buSzTx/>
              <a:buFontTx/>
              <a:buNone/>
              <a:tabLst/>
              <a:defRPr sz="2750" b="1" i="0" u="none" strike="noStrike" cap="none" spc="0" baseline="0">
                <a:solidFill>
                  <a:srgbClr val="000000"/>
                </a:solidFill>
                <a:uFillTx/>
                <a:latin typeface="+mj-lt"/>
                <a:ea typeface="+mj-ea"/>
                <a:cs typeface="+mj-cs"/>
                <a:sym typeface="Helvetica Neue"/>
              </a:defRPr>
            </a:lvl1pPr>
            <a:lvl2pPr marL="654050" marR="0" indent="-349250" algn="l" defTabSz="412750" rtl="0" latinLnBrk="0">
              <a:lnSpc>
                <a:spcPct val="100000"/>
              </a:lnSpc>
              <a:spcBef>
                <a:spcPts val="0"/>
              </a:spcBef>
              <a:spcAft>
                <a:spcPts val="0"/>
              </a:spcAft>
              <a:buClrTx/>
              <a:buSzPct val="123000"/>
              <a:buFontTx/>
              <a:buChar char="•"/>
              <a:tabLst/>
              <a:defRPr sz="2750" b="1" i="0" u="none" strike="noStrike" cap="none" spc="0" baseline="0">
                <a:solidFill>
                  <a:srgbClr val="000000"/>
                </a:solidFill>
                <a:uFillTx/>
                <a:latin typeface="+mj-lt"/>
                <a:ea typeface="+mj-ea"/>
                <a:cs typeface="+mj-cs"/>
                <a:sym typeface="Helvetica Neue"/>
              </a:defRPr>
            </a:lvl2pPr>
            <a:lvl3pPr marL="958850" marR="0" indent="-349250" algn="l" defTabSz="412750" rtl="0" latinLnBrk="0">
              <a:lnSpc>
                <a:spcPct val="100000"/>
              </a:lnSpc>
              <a:spcBef>
                <a:spcPts val="0"/>
              </a:spcBef>
              <a:spcAft>
                <a:spcPts val="0"/>
              </a:spcAft>
              <a:buClrTx/>
              <a:buSzPct val="123000"/>
              <a:buFontTx/>
              <a:buChar char="•"/>
              <a:tabLst/>
              <a:defRPr sz="2750" b="1" i="0" u="none" strike="noStrike" cap="none" spc="0" baseline="0">
                <a:solidFill>
                  <a:srgbClr val="000000"/>
                </a:solidFill>
                <a:uFillTx/>
                <a:latin typeface="+mj-lt"/>
                <a:ea typeface="+mj-ea"/>
                <a:cs typeface="+mj-cs"/>
                <a:sym typeface="Helvetica Neue"/>
              </a:defRPr>
            </a:lvl3pPr>
            <a:lvl4pPr marL="1263650" marR="0" indent="-349250" algn="l" defTabSz="412750" rtl="0" latinLnBrk="0">
              <a:lnSpc>
                <a:spcPct val="100000"/>
              </a:lnSpc>
              <a:spcBef>
                <a:spcPts val="0"/>
              </a:spcBef>
              <a:spcAft>
                <a:spcPts val="0"/>
              </a:spcAft>
              <a:buClrTx/>
              <a:buSzPct val="123000"/>
              <a:buFontTx/>
              <a:buChar char="•"/>
              <a:tabLst/>
              <a:defRPr sz="2750" b="1" i="0" u="none" strike="noStrike" cap="none" spc="0" baseline="0">
                <a:solidFill>
                  <a:srgbClr val="000000"/>
                </a:solidFill>
                <a:uFillTx/>
                <a:latin typeface="+mj-lt"/>
                <a:ea typeface="+mj-ea"/>
                <a:cs typeface="+mj-cs"/>
                <a:sym typeface="Helvetica Neue"/>
              </a:defRPr>
            </a:lvl4pPr>
            <a:lvl5pPr marL="1568450" marR="0" indent="-349250" algn="l" defTabSz="412750" rtl="0" latinLnBrk="0">
              <a:lnSpc>
                <a:spcPct val="100000"/>
              </a:lnSpc>
              <a:spcBef>
                <a:spcPts val="0"/>
              </a:spcBef>
              <a:spcAft>
                <a:spcPts val="0"/>
              </a:spcAft>
              <a:buClrTx/>
              <a:buSzPct val="123000"/>
              <a:buFontTx/>
              <a:buChar char="•"/>
              <a:tabLst/>
              <a:defRPr sz="2750" b="1" i="0" u="none" strike="noStrike" cap="none" spc="0" baseline="0">
                <a:solidFill>
                  <a:srgbClr val="000000"/>
                </a:solidFill>
                <a:uFillTx/>
                <a:latin typeface="+mj-lt"/>
                <a:ea typeface="+mj-ea"/>
                <a:cs typeface="+mj-cs"/>
                <a:sym typeface="Helvetica Neue"/>
              </a:defRPr>
            </a:lvl5pPr>
            <a:lvl6pPr marL="1447800" marR="0" indent="-304800" algn="l" defTabSz="1219169" rtl="0" latinLnBrk="0">
              <a:lnSpc>
                <a:spcPct val="90000"/>
              </a:lnSpc>
              <a:spcBef>
                <a:spcPts val="2250"/>
              </a:spcBef>
              <a:spcAft>
                <a:spcPts val="0"/>
              </a:spcAft>
              <a:buClrTx/>
              <a:buSzPct val="100000"/>
              <a:buFontTx/>
              <a:buChar char="•"/>
              <a:tabLst/>
              <a:defRPr sz="2400" b="0" i="0" u="none" strike="noStrike" cap="none" spc="0" baseline="0">
                <a:solidFill>
                  <a:srgbClr val="000000"/>
                </a:solidFill>
                <a:uFillTx/>
                <a:latin typeface="+mj-lt"/>
                <a:ea typeface="+mj-ea"/>
                <a:cs typeface="+mj-cs"/>
                <a:sym typeface="Helvetica Neue"/>
              </a:defRPr>
            </a:lvl6pPr>
            <a:lvl7pPr marL="1676400" marR="0" indent="-304800" algn="l" defTabSz="1219169" rtl="0" latinLnBrk="0">
              <a:lnSpc>
                <a:spcPct val="90000"/>
              </a:lnSpc>
              <a:spcBef>
                <a:spcPts val="2250"/>
              </a:spcBef>
              <a:spcAft>
                <a:spcPts val="0"/>
              </a:spcAft>
              <a:buClrTx/>
              <a:buSzPct val="100000"/>
              <a:buFontTx/>
              <a:buChar char="•"/>
              <a:tabLst/>
              <a:defRPr sz="2400" b="0" i="0" u="none" strike="noStrike" cap="none" spc="0" baseline="0">
                <a:solidFill>
                  <a:srgbClr val="000000"/>
                </a:solidFill>
                <a:uFillTx/>
                <a:latin typeface="+mj-lt"/>
                <a:ea typeface="+mj-ea"/>
                <a:cs typeface="+mj-cs"/>
                <a:sym typeface="Helvetica Neue"/>
              </a:defRPr>
            </a:lvl7pPr>
            <a:lvl8pPr marL="1905000" marR="0" indent="-304800" algn="l" defTabSz="1219169" rtl="0" latinLnBrk="0">
              <a:lnSpc>
                <a:spcPct val="90000"/>
              </a:lnSpc>
              <a:spcBef>
                <a:spcPts val="2250"/>
              </a:spcBef>
              <a:spcAft>
                <a:spcPts val="0"/>
              </a:spcAft>
              <a:buClrTx/>
              <a:buSzPct val="100000"/>
              <a:buFontTx/>
              <a:buChar char="•"/>
              <a:tabLst/>
              <a:defRPr sz="2400" b="0" i="0" u="none" strike="noStrike" cap="none" spc="0" baseline="0">
                <a:solidFill>
                  <a:srgbClr val="000000"/>
                </a:solidFill>
                <a:uFillTx/>
                <a:latin typeface="+mj-lt"/>
                <a:ea typeface="+mj-ea"/>
                <a:cs typeface="+mj-cs"/>
                <a:sym typeface="Helvetica Neue"/>
              </a:defRPr>
            </a:lvl8pPr>
            <a:lvl9pPr marL="2133600" marR="0" indent="-304800" algn="l" defTabSz="1219169" rtl="0" latinLnBrk="0">
              <a:lnSpc>
                <a:spcPct val="90000"/>
              </a:lnSpc>
              <a:spcBef>
                <a:spcPts val="2250"/>
              </a:spcBef>
              <a:spcAft>
                <a:spcPts val="0"/>
              </a:spcAft>
              <a:buClrTx/>
              <a:buSzPct val="100000"/>
              <a:buFontTx/>
              <a:buChar char="•"/>
              <a:tabLst/>
              <a:defRPr sz="2400" b="0" i="0" u="none" strike="noStrike" cap="none" spc="0" baseline="0">
                <a:solidFill>
                  <a:srgbClr val="000000"/>
                </a:solidFill>
                <a:uFillTx/>
                <a:latin typeface="+mj-lt"/>
                <a:ea typeface="+mj-ea"/>
                <a:cs typeface="+mj-cs"/>
                <a:sym typeface="Helvetica Neue"/>
              </a:defRPr>
            </a:lvl9pPr>
          </a:lstStyle>
          <a:p>
            <a:pPr defTabSz="309563"/>
            <a:r>
              <a:rPr lang="sv-SE" sz="1600" b="0" kern="0" dirty="0">
                <a:latin typeface="Georgia" panose="02040502050405020303" pitchFamily="18" charset="0"/>
              </a:rPr>
              <a:t>Vi har paketerat en workshop som ska vara enkel att genomföra och ge deltagarna möjlighet att reflektera kring information och utveckling för matchning. </a:t>
            </a:r>
          </a:p>
          <a:p>
            <a:pPr defTabSz="309563"/>
            <a:endParaRPr lang="sv-SE" sz="1600" b="0" kern="0" dirty="0">
              <a:latin typeface="Georgia" panose="02040502050405020303" pitchFamily="18" charset="0"/>
            </a:endParaRPr>
          </a:p>
          <a:p>
            <a:pPr defTabSz="309563"/>
            <a:r>
              <a:rPr lang="sv-SE" sz="1600" b="0" kern="0" dirty="0">
                <a:latin typeface="Georgia" panose="02040502050405020303" pitchFamily="18" charset="0"/>
              </a:rPr>
              <a:t>Det finns anteckningar i bilderna som stöttar dig igenom de olika stegen, du kan redigera och anpassa dem före din workshop.</a:t>
            </a:r>
          </a:p>
          <a:p>
            <a:pPr defTabSz="309563"/>
            <a:endParaRPr lang="sv-SE" sz="1600" b="0" kern="0" dirty="0">
              <a:latin typeface="Georgia" panose="02040502050405020303" pitchFamily="18" charset="0"/>
            </a:endParaRPr>
          </a:p>
          <a:p>
            <a:pPr defTabSz="309563"/>
            <a:r>
              <a:rPr lang="sv-SE" sz="1600" b="0" kern="0" dirty="0">
                <a:latin typeface="Georgia" panose="02040502050405020303" pitchFamily="18" charset="0"/>
              </a:rPr>
              <a:t>Workshopmaterialet bygger på rapporten: Bra matchning på arbetsmarknaden – En underlagsrapport till datainfrastruktur för kompetensförsörjning och livslångt lärande</a:t>
            </a:r>
          </a:p>
        </p:txBody>
      </p:sp>
      <p:sp>
        <p:nvSpPr>
          <p:cNvPr id="6" name="textruta 5">
            <a:extLst>
              <a:ext uri="{FF2B5EF4-FFF2-40B4-BE49-F238E27FC236}">
                <a16:creationId xmlns:a16="http://schemas.microsoft.com/office/drawing/2014/main" id="{5B61950A-0AE1-ED05-0B80-ACFBF83FFD9B}"/>
              </a:ext>
            </a:extLst>
          </p:cNvPr>
          <p:cNvSpPr txBox="1"/>
          <p:nvPr/>
        </p:nvSpPr>
        <p:spPr>
          <a:xfrm>
            <a:off x="6913053" y="722442"/>
            <a:ext cx="1801462" cy="17851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oAutofit/>
          </a:bodyPr>
          <a:lstStyle/>
          <a:p>
            <a:r>
              <a:rPr lang="sv-SE" sz="1000" b="1" kern="0" dirty="0">
                <a:solidFill>
                  <a:srgbClr val="5E5E5E">
                    <a:lumMod val="50000"/>
                  </a:srgbClr>
                </a:solidFill>
                <a:latin typeface="Georgia" panose="02040502050405020303" pitchFamily="18" charset="0"/>
                <a:cs typeface="Helvetica"/>
              </a:rPr>
              <a:t>Tid: ca 45-60 min</a:t>
            </a:r>
          </a:p>
          <a:p>
            <a:endParaRPr lang="sv-SE" sz="1000" kern="0" dirty="0">
              <a:solidFill>
                <a:srgbClr val="5E5E5E">
                  <a:lumMod val="50000"/>
                </a:srgbClr>
              </a:solidFill>
              <a:latin typeface="Georgia" panose="02040502050405020303" pitchFamily="18" charset="0"/>
              <a:cs typeface="Helvetica"/>
            </a:endParaRPr>
          </a:p>
          <a:p>
            <a:r>
              <a:rPr lang="sv-SE" sz="1000" kern="0" dirty="0">
                <a:solidFill>
                  <a:srgbClr val="5E5E5E">
                    <a:lumMod val="50000"/>
                  </a:srgbClr>
                </a:solidFill>
                <a:latin typeface="Georgia" panose="02040502050405020303" pitchFamily="18" charset="0"/>
                <a:cs typeface="Helvetica"/>
              </a:rPr>
              <a:t>Förberedelse: Läs gärna igenom rapporten. </a:t>
            </a:r>
          </a:p>
          <a:p>
            <a:endParaRPr lang="sv-SE" sz="1000" kern="0" dirty="0">
              <a:solidFill>
                <a:srgbClr val="5E5E5E">
                  <a:lumMod val="50000"/>
                </a:srgbClr>
              </a:solidFill>
              <a:latin typeface="Georgia" panose="02040502050405020303" pitchFamily="18" charset="0"/>
              <a:cs typeface="Helvetica"/>
            </a:endParaRPr>
          </a:p>
          <a:p>
            <a:r>
              <a:rPr lang="sv-SE" sz="1000" kern="0" dirty="0">
                <a:solidFill>
                  <a:srgbClr val="5E5E5E">
                    <a:lumMod val="50000"/>
                  </a:srgbClr>
                </a:solidFill>
                <a:latin typeface="Georgia" panose="02040502050405020303" pitchFamily="18" charset="0"/>
                <a:cs typeface="Helvetica"/>
              </a:rPr>
              <a:t>Du som workshopledare kan också förbereda deltagarna genom att dela rapporten inför er workshop för att ge dem möjlighet till en bra ingång i ämnet.</a:t>
            </a:r>
          </a:p>
        </p:txBody>
      </p:sp>
      <p:sp>
        <p:nvSpPr>
          <p:cNvPr id="2" name="Rektangel 1">
            <a:extLst>
              <a:ext uri="{FF2B5EF4-FFF2-40B4-BE49-F238E27FC236}">
                <a16:creationId xmlns:a16="http://schemas.microsoft.com/office/drawing/2014/main" id="{3B07BF00-3F05-7E95-997F-595A4702F8C7}"/>
              </a:ext>
            </a:extLst>
          </p:cNvPr>
          <p:cNvSpPr/>
          <p:nvPr/>
        </p:nvSpPr>
        <p:spPr>
          <a:xfrm>
            <a:off x="6865883" y="592531"/>
            <a:ext cx="1895803" cy="2123682"/>
          </a:xfrm>
          <a:custGeom>
            <a:avLst/>
            <a:gdLst>
              <a:gd name="connsiteX0" fmla="*/ 0 w 1895803"/>
              <a:gd name="connsiteY0" fmla="*/ 0 h 2123682"/>
              <a:gd name="connsiteX1" fmla="*/ 436035 w 1895803"/>
              <a:gd name="connsiteY1" fmla="*/ 0 h 2123682"/>
              <a:gd name="connsiteX2" fmla="*/ 928943 w 1895803"/>
              <a:gd name="connsiteY2" fmla="*/ 0 h 2123682"/>
              <a:gd name="connsiteX3" fmla="*/ 1402894 w 1895803"/>
              <a:gd name="connsiteY3" fmla="*/ 0 h 2123682"/>
              <a:gd name="connsiteX4" fmla="*/ 1895803 w 1895803"/>
              <a:gd name="connsiteY4" fmla="*/ 0 h 2123682"/>
              <a:gd name="connsiteX5" fmla="*/ 1895803 w 1895803"/>
              <a:gd name="connsiteY5" fmla="*/ 530921 h 2123682"/>
              <a:gd name="connsiteX6" fmla="*/ 1895803 w 1895803"/>
              <a:gd name="connsiteY6" fmla="*/ 1019367 h 2123682"/>
              <a:gd name="connsiteX7" fmla="*/ 1895803 w 1895803"/>
              <a:gd name="connsiteY7" fmla="*/ 1550288 h 2123682"/>
              <a:gd name="connsiteX8" fmla="*/ 1895803 w 1895803"/>
              <a:gd name="connsiteY8" fmla="*/ 2123682 h 2123682"/>
              <a:gd name="connsiteX9" fmla="*/ 1459768 w 1895803"/>
              <a:gd name="connsiteY9" fmla="*/ 2123682 h 2123682"/>
              <a:gd name="connsiteX10" fmla="*/ 1042692 w 1895803"/>
              <a:gd name="connsiteY10" fmla="*/ 2123682 h 2123682"/>
              <a:gd name="connsiteX11" fmla="*/ 568741 w 1895803"/>
              <a:gd name="connsiteY11" fmla="*/ 2123682 h 2123682"/>
              <a:gd name="connsiteX12" fmla="*/ 0 w 1895803"/>
              <a:gd name="connsiteY12" fmla="*/ 2123682 h 2123682"/>
              <a:gd name="connsiteX13" fmla="*/ 0 w 1895803"/>
              <a:gd name="connsiteY13" fmla="*/ 1656472 h 2123682"/>
              <a:gd name="connsiteX14" fmla="*/ 0 w 1895803"/>
              <a:gd name="connsiteY14" fmla="*/ 1083078 h 2123682"/>
              <a:gd name="connsiteX15" fmla="*/ 0 w 1895803"/>
              <a:gd name="connsiteY15" fmla="*/ 573394 h 2123682"/>
              <a:gd name="connsiteX16" fmla="*/ 0 w 1895803"/>
              <a:gd name="connsiteY16" fmla="*/ 0 h 2123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95803" h="2123682" extrusionOk="0">
                <a:moveTo>
                  <a:pt x="0" y="0"/>
                </a:moveTo>
                <a:cubicBezTo>
                  <a:pt x="208635" y="-23165"/>
                  <a:pt x="286887" y="36595"/>
                  <a:pt x="436035" y="0"/>
                </a:cubicBezTo>
                <a:cubicBezTo>
                  <a:pt x="585184" y="-36595"/>
                  <a:pt x="808137" y="29735"/>
                  <a:pt x="928943" y="0"/>
                </a:cubicBezTo>
                <a:cubicBezTo>
                  <a:pt x="1049749" y="-29735"/>
                  <a:pt x="1292417" y="28270"/>
                  <a:pt x="1402894" y="0"/>
                </a:cubicBezTo>
                <a:cubicBezTo>
                  <a:pt x="1513371" y="-28270"/>
                  <a:pt x="1684323" y="54518"/>
                  <a:pt x="1895803" y="0"/>
                </a:cubicBezTo>
                <a:cubicBezTo>
                  <a:pt x="1941193" y="150765"/>
                  <a:pt x="1840477" y="274379"/>
                  <a:pt x="1895803" y="530921"/>
                </a:cubicBezTo>
                <a:cubicBezTo>
                  <a:pt x="1951129" y="787463"/>
                  <a:pt x="1859074" y="852191"/>
                  <a:pt x="1895803" y="1019367"/>
                </a:cubicBezTo>
                <a:cubicBezTo>
                  <a:pt x="1932532" y="1186543"/>
                  <a:pt x="1884223" y="1363842"/>
                  <a:pt x="1895803" y="1550288"/>
                </a:cubicBezTo>
                <a:cubicBezTo>
                  <a:pt x="1907383" y="1736734"/>
                  <a:pt x="1869274" y="1959990"/>
                  <a:pt x="1895803" y="2123682"/>
                </a:cubicBezTo>
                <a:cubicBezTo>
                  <a:pt x="1757987" y="2169173"/>
                  <a:pt x="1661214" y="2093357"/>
                  <a:pt x="1459768" y="2123682"/>
                </a:cubicBezTo>
                <a:cubicBezTo>
                  <a:pt x="1258323" y="2154007"/>
                  <a:pt x="1246651" y="2115991"/>
                  <a:pt x="1042692" y="2123682"/>
                </a:cubicBezTo>
                <a:cubicBezTo>
                  <a:pt x="838733" y="2131373"/>
                  <a:pt x="697957" y="2109438"/>
                  <a:pt x="568741" y="2123682"/>
                </a:cubicBezTo>
                <a:cubicBezTo>
                  <a:pt x="439525" y="2137926"/>
                  <a:pt x="171901" y="2055466"/>
                  <a:pt x="0" y="2123682"/>
                </a:cubicBezTo>
                <a:cubicBezTo>
                  <a:pt x="-25073" y="1959296"/>
                  <a:pt x="11260" y="1750333"/>
                  <a:pt x="0" y="1656472"/>
                </a:cubicBezTo>
                <a:cubicBezTo>
                  <a:pt x="-11260" y="1562611"/>
                  <a:pt x="51139" y="1236775"/>
                  <a:pt x="0" y="1083078"/>
                </a:cubicBezTo>
                <a:cubicBezTo>
                  <a:pt x="-51139" y="929381"/>
                  <a:pt x="29091" y="786039"/>
                  <a:pt x="0" y="573394"/>
                </a:cubicBezTo>
                <a:cubicBezTo>
                  <a:pt x="-29091" y="360749"/>
                  <a:pt x="6435" y="277771"/>
                  <a:pt x="0" y="0"/>
                </a:cubicBezTo>
                <a:close/>
              </a:path>
            </a:pathLst>
          </a:custGeom>
          <a:noFill/>
          <a:ln w="12700" cap="flat">
            <a:solidFill>
              <a:schemeClr val="tx2"/>
            </a:solidFill>
            <a:prstDash val="solid"/>
            <a:round/>
            <a:extLst>
              <a:ext uri="{C807C97D-BFC1-408E-A445-0C87EB9F89A2}">
                <ask:lineSketchStyleProps xmlns:ask="http://schemas.microsoft.com/office/drawing/2018/sketchyshapes" sd="3054873628">
                  <a:prstGeom prst="rect">
                    <a:avLst/>
                  </a:prstGeom>
                  <ask:type>
                    <ask:lineSketchScribble/>
                  </ask:type>
                </ask:lineSketchStyleProps>
              </a:ext>
            </a:extLst>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sv-SE" sz="2400" b="0" i="0" u="none" strike="noStrike" cap="none" spc="0" normalizeH="0" baseline="0">
              <a:ln>
                <a:noFill/>
              </a:ln>
              <a:solidFill>
                <a:srgbClr val="5E5E5E"/>
              </a:solidFill>
              <a:effectLst/>
              <a:uFillTx/>
              <a:latin typeface="+mn-lt"/>
              <a:ea typeface="+mn-ea"/>
              <a:cs typeface="+mn-cs"/>
              <a:sym typeface="Helvetica"/>
            </a:endParaRPr>
          </a:p>
        </p:txBody>
      </p:sp>
    </p:spTree>
    <p:extLst>
      <p:ext uri="{BB962C8B-B14F-4D97-AF65-F5344CB8AC3E}">
        <p14:creationId xmlns:p14="http://schemas.microsoft.com/office/powerpoint/2010/main" val="235970839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91510"/>
        </a:solidFill>
        <a:effectLst/>
      </p:bgPr>
    </p:bg>
    <p:spTree>
      <p:nvGrpSpPr>
        <p:cNvPr id="1" name=""/>
        <p:cNvGrpSpPr/>
        <p:nvPr/>
      </p:nvGrpSpPr>
      <p:grpSpPr>
        <a:xfrm>
          <a:off x="0" y="0"/>
          <a:ext cx="0" cy="0"/>
          <a:chOff x="0" y="0"/>
          <a:chExt cx="0" cy="0"/>
        </a:xfrm>
      </p:grpSpPr>
      <p:pic>
        <p:nvPicPr>
          <p:cNvPr id="223" name="gilles-lambert-pb_lF8VWaPU-unsplash.jpg" descr="gilles-lambert-pb_lF8VWaPU-unsplash.jpg"/>
          <p:cNvPicPr>
            <a:picLocks noChangeAspect="1"/>
          </p:cNvPicPr>
          <p:nvPr/>
        </p:nvPicPr>
        <p:blipFill rotWithShape="1">
          <a:blip r:embed="rId3" cstate="screen">
            <a:extLst>
              <a:ext uri="{28A0092B-C50C-407E-A947-70E740481C1C}">
                <a14:useLocalDpi xmlns:a14="http://schemas.microsoft.com/office/drawing/2010/main"/>
              </a:ext>
            </a:extLst>
          </a:blip>
          <a:srcRect l="35000" t="37045" r="41667" b="36844"/>
          <a:stretch/>
        </p:blipFill>
        <p:spPr>
          <a:xfrm>
            <a:off x="7010400" y="3800476"/>
            <a:ext cx="2133600" cy="1343025"/>
          </a:xfrm>
          <a:prstGeom prst="rect">
            <a:avLst/>
          </a:prstGeom>
          <a:ln w="12700">
            <a:miter lim="400000"/>
          </a:ln>
        </p:spPr>
      </p:pic>
      <p:pic>
        <p:nvPicPr>
          <p:cNvPr id="226" name="Af_logo_inv_rgb_270px@2x.png" descr="Af_logo_inv_rgb_270px@2x.png"/>
          <p:cNvPicPr>
            <a:picLocks noChangeAspect="1"/>
          </p:cNvPicPr>
          <p:nvPr/>
        </p:nvPicPr>
        <p:blipFill>
          <a:blip r:embed="rId4"/>
          <a:stretch>
            <a:fillRect/>
          </a:stretch>
        </p:blipFill>
        <p:spPr>
          <a:xfrm>
            <a:off x="3756727" y="4704511"/>
            <a:ext cx="1630549" cy="211368"/>
          </a:xfrm>
          <a:prstGeom prst="rect">
            <a:avLst/>
          </a:prstGeom>
          <a:ln w="12700">
            <a:miter lim="400000"/>
          </a:ln>
        </p:spPr>
      </p:pic>
      <p:pic>
        <p:nvPicPr>
          <p:cNvPr id="227" name="Bild" descr="Bild"/>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53429" y="4704511"/>
            <a:ext cx="737051" cy="211368"/>
          </a:xfrm>
          <a:prstGeom prst="rect">
            <a:avLst/>
          </a:prstGeom>
          <a:ln w="12700">
            <a:miter lim="400000"/>
          </a:ln>
        </p:spPr>
      </p:pic>
      <p:sp>
        <p:nvSpPr>
          <p:cNvPr id="10" name="textruta 9">
            <a:extLst>
              <a:ext uri="{FF2B5EF4-FFF2-40B4-BE49-F238E27FC236}">
                <a16:creationId xmlns:a16="http://schemas.microsoft.com/office/drawing/2014/main" id="{B8DB45F4-E2F5-4912-8C69-1082DE64351F}"/>
              </a:ext>
            </a:extLst>
          </p:cNvPr>
          <p:cNvSpPr txBox="1"/>
          <p:nvPr/>
        </p:nvSpPr>
        <p:spPr>
          <a:xfrm>
            <a:off x="1331913" y="1437667"/>
            <a:ext cx="3339540" cy="22286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oAutofit/>
          </a:bodyPr>
          <a:lstStyle/>
          <a:p>
            <a:pPr marL="342900" indent="-342900" defTabSz="257168" hangingPunct="0">
              <a:lnSpc>
                <a:spcPct val="120000"/>
              </a:lnSpc>
              <a:spcBef>
                <a:spcPts val="600"/>
              </a:spcBef>
              <a:buSzPct val="75000"/>
              <a:buFontTx/>
              <a:buAutoNum type="arabicPeriod"/>
              <a:defRPr sz="2500" b="0">
                <a:solidFill>
                  <a:srgbClr val="FFFFFF"/>
                </a:solidFill>
              </a:defRPr>
            </a:pPr>
            <a:r>
              <a:rPr lang="sv-SE" sz="1600" kern="0" dirty="0">
                <a:solidFill>
                  <a:srgbClr val="000000">
                    <a:lumMod val="65000"/>
                    <a:lumOff val="35000"/>
                  </a:srgbClr>
                </a:solidFill>
                <a:latin typeface="Georgia"/>
                <a:sym typeface="Georgia"/>
              </a:rPr>
              <a:t>Introduktion</a:t>
            </a:r>
          </a:p>
          <a:p>
            <a:pPr marL="342900" indent="-342900" defTabSz="257168" hangingPunct="0">
              <a:lnSpc>
                <a:spcPct val="120000"/>
              </a:lnSpc>
              <a:spcBef>
                <a:spcPts val="600"/>
              </a:spcBef>
              <a:buSzPct val="75000"/>
              <a:buFontTx/>
              <a:buAutoNum type="arabicPeriod"/>
              <a:defRPr sz="2500" b="0">
                <a:solidFill>
                  <a:srgbClr val="FFFFFF"/>
                </a:solidFill>
              </a:defRPr>
            </a:pPr>
            <a:r>
              <a:rPr lang="sv-SE" sz="1600" kern="0" dirty="0">
                <a:solidFill>
                  <a:srgbClr val="000000">
                    <a:lumMod val="65000"/>
                    <a:lumOff val="35000"/>
                  </a:srgbClr>
                </a:solidFill>
                <a:latin typeface="Georgia"/>
                <a:sym typeface="Georgia"/>
              </a:rPr>
              <a:t>Vad är matchning?</a:t>
            </a:r>
          </a:p>
          <a:p>
            <a:pPr marL="342900" indent="-342900" defTabSz="257168" hangingPunct="0">
              <a:lnSpc>
                <a:spcPct val="120000"/>
              </a:lnSpc>
              <a:spcBef>
                <a:spcPts val="600"/>
              </a:spcBef>
              <a:buSzPct val="75000"/>
              <a:buFontTx/>
              <a:buAutoNum type="arabicPeriod"/>
              <a:defRPr sz="2500" b="0">
                <a:solidFill>
                  <a:srgbClr val="FFFFFF"/>
                </a:solidFill>
              </a:defRPr>
            </a:pPr>
            <a:r>
              <a:rPr lang="sv-SE" sz="1600" kern="0" dirty="0">
                <a:solidFill>
                  <a:srgbClr val="000000">
                    <a:lumMod val="65000"/>
                    <a:lumOff val="35000"/>
                  </a:srgbClr>
                </a:solidFill>
                <a:latin typeface="Georgia"/>
                <a:sym typeface="Georgia"/>
              </a:rPr>
              <a:t>Övning</a:t>
            </a:r>
          </a:p>
          <a:p>
            <a:pPr marL="342900" indent="-342900" defTabSz="257168" hangingPunct="0">
              <a:lnSpc>
                <a:spcPct val="120000"/>
              </a:lnSpc>
              <a:spcBef>
                <a:spcPts val="600"/>
              </a:spcBef>
              <a:buSzPct val="75000"/>
              <a:buFontTx/>
              <a:buAutoNum type="arabicPeriod"/>
              <a:defRPr sz="2500" b="0">
                <a:solidFill>
                  <a:srgbClr val="FFFFFF"/>
                </a:solidFill>
              </a:defRPr>
            </a:pPr>
            <a:r>
              <a:rPr lang="sv-SE" sz="1600" kern="0" dirty="0">
                <a:solidFill>
                  <a:srgbClr val="FFFFFF"/>
                </a:solidFill>
                <a:latin typeface="Georgia"/>
                <a:sym typeface="Georgia"/>
              </a:rPr>
              <a:t>Fyra perspektiv på matchning</a:t>
            </a:r>
          </a:p>
          <a:p>
            <a:pPr marL="342900" indent="-342900" defTabSz="257168" hangingPunct="0">
              <a:lnSpc>
                <a:spcPct val="120000"/>
              </a:lnSpc>
              <a:spcBef>
                <a:spcPts val="600"/>
              </a:spcBef>
              <a:buSzPct val="75000"/>
              <a:buFontTx/>
              <a:buAutoNum type="arabicPeriod"/>
              <a:defRPr sz="2500" b="0">
                <a:solidFill>
                  <a:srgbClr val="FFFFFF"/>
                </a:solidFill>
              </a:defRPr>
            </a:pPr>
            <a:r>
              <a:rPr lang="sv-SE" sz="1600" kern="0" dirty="0">
                <a:solidFill>
                  <a:srgbClr val="000000">
                    <a:lumMod val="65000"/>
                    <a:lumOff val="35000"/>
                  </a:srgbClr>
                </a:solidFill>
                <a:latin typeface="Georgia"/>
                <a:sym typeface="Georgia"/>
              </a:rPr>
              <a:t>Reflektion</a:t>
            </a:r>
          </a:p>
          <a:p>
            <a:pPr marL="342900" indent="-342900" defTabSz="257168" hangingPunct="0">
              <a:lnSpc>
                <a:spcPct val="120000"/>
              </a:lnSpc>
              <a:spcBef>
                <a:spcPts val="600"/>
              </a:spcBef>
              <a:buSzPct val="75000"/>
              <a:buFontTx/>
              <a:buAutoNum type="arabicPeriod"/>
              <a:defRPr sz="2500" b="0">
                <a:solidFill>
                  <a:srgbClr val="FFFFFF"/>
                </a:solidFill>
              </a:defRPr>
            </a:pPr>
            <a:r>
              <a:rPr lang="sv-SE" sz="1600" kern="0" dirty="0">
                <a:solidFill>
                  <a:srgbClr val="000000">
                    <a:lumMod val="65000"/>
                    <a:lumOff val="35000"/>
                  </a:srgbClr>
                </a:solidFill>
                <a:latin typeface="Georgia"/>
                <a:sym typeface="Georgia"/>
              </a:rPr>
              <a:t>Avslutning</a:t>
            </a:r>
            <a:endParaRPr lang="sv-SE" sz="3200" dirty="0">
              <a:solidFill>
                <a:srgbClr val="000000">
                  <a:lumMod val="65000"/>
                  <a:lumOff val="35000"/>
                </a:srgbClr>
              </a:solidFill>
              <a:latin typeface="Canela Bold"/>
            </a:endParaRPr>
          </a:p>
        </p:txBody>
      </p:sp>
      <p:pic>
        <p:nvPicPr>
          <p:cNvPr id="3" name="Bild" descr="Bild">
            <a:extLst>
              <a:ext uri="{FF2B5EF4-FFF2-40B4-BE49-F238E27FC236}">
                <a16:creationId xmlns:a16="http://schemas.microsoft.com/office/drawing/2014/main" id="{591CC47B-9F1A-CF28-0769-05A4354AB53D}"/>
              </a:ext>
            </a:extLst>
          </p:cNvPr>
          <p:cNvPicPr>
            <a:picLocks noChangeAspect="1"/>
          </p:cNvPicPr>
          <p:nvPr/>
        </p:nvPicPr>
        <p:blipFill>
          <a:blip r:embed="rId6"/>
          <a:stretch>
            <a:fillRect/>
          </a:stretch>
        </p:blipFill>
        <p:spPr>
          <a:xfrm>
            <a:off x="254726" y="293610"/>
            <a:ext cx="904734" cy="910222"/>
          </a:xfrm>
          <a:prstGeom prst="rect">
            <a:avLst/>
          </a:prstGeom>
          <a:ln w="12700">
            <a:miter lim="400000"/>
          </a:ln>
        </p:spPr>
      </p:pic>
      <p:sp>
        <p:nvSpPr>
          <p:cNvPr id="4" name="Digital infrastruktur…">
            <a:extLst>
              <a:ext uri="{FF2B5EF4-FFF2-40B4-BE49-F238E27FC236}">
                <a16:creationId xmlns:a16="http://schemas.microsoft.com/office/drawing/2014/main" id="{F5DFEDF7-F728-7FB4-F9B1-1166C2442A08}"/>
              </a:ext>
            </a:extLst>
          </p:cNvPr>
          <p:cNvSpPr txBox="1"/>
          <p:nvPr/>
        </p:nvSpPr>
        <p:spPr>
          <a:xfrm>
            <a:off x="1334213" y="391639"/>
            <a:ext cx="4910393" cy="6806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anchor="ctr">
            <a:spAutoFit/>
          </a:bodyPr>
          <a:lstStyle>
            <a:lvl1pPr algn="l" defTabSz="821529">
              <a:lnSpc>
                <a:spcPct val="110000"/>
              </a:lnSpc>
              <a:defRPr sz="7000">
                <a:solidFill>
                  <a:srgbClr val="FFFFFF"/>
                </a:solidFill>
                <a:latin typeface="Georgia"/>
                <a:ea typeface="Georgia"/>
                <a:cs typeface="Georgia"/>
                <a:sym typeface="Georgia"/>
              </a:defRPr>
            </a:lvl1pPr>
          </a:lstStyle>
          <a:p>
            <a:pPr defTabSz="308066" hangingPunct="0">
              <a:defRPr/>
            </a:pPr>
            <a:r>
              <a:rPr lang="sv-SE" sz="4000" kern="0" dirty="0"/>
              <a:t>Agenda</a:t>
            </a:r>
          </a:p>
        </p:txBody>
      </p:sp>
      <p:pic>
        <p:nvPicPr>
          <p:cNvPr id="7" name="Bildobjekt 6">
            <a:extLst>
              <a:ext uri="{FF2B5EF4-FFF2-40B4-BE49-F238E27FC236}">
                <a16:creationId xmlns:a16="http://schemas.microsoft.com/office/drawing/2014/main" id="{2A2F73E0-34FB-7EBA-92FE-9F6C3CFA33E1}"/>
              </a:ext>
            </a:extLst>
          </p:cNvPr>
          <p:cNvPicPr>
            <a:picLocks noChangeAspect="1"/>
          </p:cNvPicPr>
          <p:nvPr/>
        </p:nvPicPr>
        <p:blipFill>
          <a:blip r:embed="rId7"/>
          <a:stretch>
            <a:fillRect/>
          </a:stretch>
        </p:blipFill>
        <p:spPr>
          <a:xfrm rot="1220858">
            <a:off x="7211009" y="3199389"/>
            <a:ext cx="935809" cy="1321813"/>
          </a:xfrm>
          <a:prstGeom prst="rect">
            <a:avLst/>
          </a:prstGeom>
        </p:spPr>
      </p:pic>
    </p:spTree>
    <p:extLst>
      <p:ext uri="{BB962C8B-B14F-4D97-AF65-F5344CB8AC3E}">
        <p14:creationId xmlns:p14="http://schemas.microsoft.com/office/powerpoint/2010/main" val="296309364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3CCCE"/>
        </a:solidFill>
        <a:effectLst/>
      </p:bgPr>
    </p:bg>
    <p:spTree>
      <p:nvGrpSpPr>
        <p:cNvPr id="1" name=""/>
        <p:cNvGrpSpPr/>
        <p:nvPr/>
      </p:nvGrpSpPr>
      <p:grpSpPr>
        <a:xfrm>
          <a:off x="0" y="0"/>
          <a:ext cx="0" cy="0"/>
          <a:chOff x="0" y="0"/>
          <a:chExt cx="0" cy="0"/>
        </a:xfrm>
      </p:grpSpPr>
      <p:pic>
        <p:nvPicPr>
          <p:cNvPr id="191" name="Bild" descr="Bild"/>
          <p:cNvPicPr>
            <a:picLocks noChangeAspect="1"/>
          </p:cNvPicPr>
          <p:nvPr/>
        </p:nvPicPr>
        <p:blipFill>
          <a:blip r:embed="rId3"/>
          <a:stretch>
            <a:fillRect/>
          </a:stretch>
        </p:blipFill>
        <p:spPr>
          <a:xfrm>
            <a:off x="254726" y="293610"/>
            <a:ext cx="909638" cy="905079"/>
          </a:xfrm>
          <a:prstGeom prst="rect">
            <a:avLst/>
          </a:prstGeom>
          <a:ln w="12700">
            <a:miter lim="400000"/>
          </a:ln>
        </p:spPr>
      </p:pic>
      <p:pic>
        <p:nvPicPr>
          <p:cNvPr id="192" name="Bild" descr="Bild"/>
          <p:cNvPicPr>
            <a:picLocks noChangeAspect="1"/>
          </p:cNvPicPr>
          <p:nvPr/>
        </p:nvPicPr>
        <p:blipFill>
          <a:blip r:embed="rId4"/>
          <a:stretch>
            <a:fillRect/>
          </a:stretch>
        </p:blipFill>
        <p:spPr>
          <a:xfrm>
            <a:off x="3767500" y="4705420"/>
            <a:ext cx="2628901" cy="209552"/>
          </a:xfrm>
          <a:prstGeom prst="rect">
            <a:avLst/>
          </a:prstGeom>
          <a:ln w="12700">
            <a:miter lim="400000"/>
          </a:ln>
        </p:spPr>
      </p:pic>
      <p:sp>
        <p:nvSpPr>
          <p:cNvPr id="193" name="Om Jobtech - så fungerar plattformen och ekosystemet"/>
          <p:cNvSpPr txBox="1">
            <a:spLocks noGrp="1"/>
          </p:cNvSpPr>
          <p:nvPr>
            <p:ph type="title"/>
          </p:nvPr>
        </p:nvSpPr>
        <p:spPr>
          <a:xfrm>
            <a:off x="1337132" y="395426"/>
            <a:ext cx="6410404" cy="701447"/>
          </a:xfrm>
          <a:prstGeom prst="rect">
            <a:avLst/>
          </a:prstGeom>
        </p:spPr>
        <p:txBody>
          <a:bodyPr>
            <a:noAutofit/>
          </a:bodyPr>
          <a:lstStyle>
            <a:lvl1pPr>
              <a:lnSpc>
                <a:spcPct val="100000"/>
              </a:lnSpc>
              <a:defRPr sz="6000" b="0" spc="-100">
                <a:latin typeface="Georgia"/>
                <a:ea typeface="Georgia"/>
                <a:cs typeface="Georgia"/>
                <a:sym typeface="Georgia"/>
              </a:defRPr>
            </a:lvl1pPr>
          </a:lstStyle>
          <a:p>
            <a:r>
              <a:rPr lang="sv-SE" sz="4000" dirty="0"/>
              <a:t>Ingång till perspektiven</a:t>
            </a:r>
            <a:endParaRPr sz="4000" dirty="0"/>
          </a:p>
        </p:txBody>
      </p:sp>
      <p:sp>
        <p:nvSpPr>
          <p:cNvPr id="199" name="Användare…"/>
          <p:cNvSpPr txBox="1"/>
          <p:nvPr/>
        </p:nvSpPr>
        <p:spPr>
          <a:xfrm>
            <a:off x="4141525" y="2163621"/>
            <a:ext cx="1326340" cy="17465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 tIns="19050" rIns="19050" bIns="19050">
            <a:normAutofit/>
          </a:bodyPr>
          <a:lstStyle/>
          <a:p>
            <a:pPr defTabSz="171450" hangingPunct="0">
              <a:lnSpc>
                <a:spcPct val="120000"/>
              </a:lnSpc>
              <a:spcBef>
                <a:spcPts val="263"/>
              </a:spcBef>
              <a:defRPr sz="3500">
                <a:solidFill>
                  <a:srgbClr val="DFCDCE"/>
                </a:solidFill>
                <a:latin typeface="Roboto Bold"/>
                <a:ea typeface="Roboto Bold"/>
                <a:cs typeface="Roboto Bold"/>
                <a:sym typeface="Roboto Bold"/>
              </a:defRPr>
            </a:pPr>
            <a:r>
              <a:rPr lang="sv-SE" sz="1238" kern="0" dirty="0">
                <a:solidFill>
                  <a:srgbClr val="DFCDCE"/>
                </a:solidFill>
                <a:latin typeface="Roboto Bold"/>
                <a:ea typeface="Roboto Bold"/>
                <a:sym typeface="Roboto Bold"/>
              </a:rPr>
              <a:t>Stödverksamheter</a:t>
            </a:r>
            <a:endParaRPr lang="sv-SE" sz="1313" kern="0" dirty="0">
              <a:solidFill>
                <a:srgbClr val="DFCDCE"/>
              </a:solidFill>
              <a:latin typeface="Roboto Bold"/>
              <a:ea typeface="Roboto Bold"/>
              <a:sym typeface="Roboto Bold"/>
            </a:endParaRPr>
          </a:p>
          <a:p>
            <a:pPr defTabSz="171450" hangingPunct="0">
              <a:lnSpc>
                <a:spcPct val="120000"/>
              </a:lnSpc>
              <a:defRPr sz="2000">
                <a:solidFill>
                  <a:srgbClr val="DFCDCE"/>
                </a:solidFill>
                <a:latin typeface="Roboto Regular"/>
                <a:ea typeface="Roboto Regular"/>
                <a:cs typeface="Roboto Regular"/>
                <a:sym typeface="Roboto Regular"/>
              </a:defRPr>
            </a:pPr>
            <a:r>
              <a:rPr lang="sv-SE" sz="750" kern="0" dirty="0">
                <a:solidFill>
                  <a:srgbClr val="DFCDCE"/>
                </a:solidFill>
                <a:latin typeface="Roboto Regular"/>
                <a:sym typeface="Roboto Regular"/>
              </a:rPr>
              <a:t>Organiserade för att uppnå verksamhetsnytta. En nytta som formuleras inom ramen för rådande paradigm.</a:t>
            </a:r>
            <a:endParaRPr lang="sv-SE" sz="1238" kern="0" dirty="0">
              <a:solidFill>
                <a:srgbClr val="DFCDCE"/>
              </a:solidFill>
              <a:latin typeface="Roboto Bold"/>
              <a:sym typeface="Roboto Bold"/>
            </a:endParaRPr>
          </a:p>
          <a:p>
            <a:pPr defTabSz="166307" hangingPunct="0">
              <a:lnSpc>
                <a:spcPct val="120000"/>
              </a:lnSpc>
              <a:defRPr sz="1900">
                <a:solidFill>
                  <a:srgbClr val="DFCDCE"/>
                </a:solidFill>
                <a:latin typeface="Roboto Regular"/>
                <a:ea typeface="Roboto Regular"/>
                <a:cs typeface="Roboto Regular"/>
                <a:sym typeface="Roboto Regular"/>
              </a:defRPr>
            </a:pPr>
            <a:endParaRPr sz="713" kern="0" dirty="0">
              <a:solidFill>
                <a:srgbClr val="DFCDCE"/>
              </a:solidFill>
              <a:latin typeface="Roboto Regular"/>
              <a:sym typeface="Roboto Regular"/>
            </a:endParaRPr>
          </a:p>
        </p:txBody>
      </p:sp>
      <p:sp>
        <p:nvSpPr>
          <p:cNvPr id="201" name="Slutanvändare…"/>
          <p:cNvSpPr txBox="1"/>
          <p:nvPr/>
        </p:nvSpPr>
        <p:spPr>
          <a:xfrm>
            <a:off x="6570502" y="2163622"/>
            <a:ext cx="1243408" cy="22066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 tIns="19050" rIns="19050" bIns="19050">
            <a:normAutofit/>
          </a:bodyPr>
          <a:lstStyle/>
          <a:p>
            <a:pPr defTabSz="171450" hangingPunct="0">
              <a:lnSpc>
                <a:spcPct val="120000"/>
              </a:lnSpc>
              <a:spcBef>
                <a:spcPts val="263"/>
              </a:spcBef>
              <a:defRPr sz="3500">
                <a:solidFill>
                  <a:srgbClr val="DFCDCE"/>
                </a:solidFill>
                <a:latin typeface="Roboto Bold"/>
                <a:ea typeface="Roboto Bold"/>
                <a:cs typeface="Roboto Bold"/>
                <a:sym typeface="Roboto Bold"/>
              </a:defRPr>
            </a:pPr>
            <a:r>
              <a:rPr sz="1313" kern="0" dirty="0">
                <a:solidFill>
                  <a:srgbClr val="DFCDCE"/>
                </a:solidFill>
                <a:latin typeface="Roboto Bold"/>
                <a:ea typeface="Roboto Bold"/>
                <a:sym typeface="Roboto Bold"/>
              </a:rPr>
              <a:t>Slutanvändare</a:t>
            </a:r>
            <a:endParaRPr lang="sv-SE" sz="1313" kern="0" dirty="0">
              <a:solidFill>
                <a:srgbClr val="DFCDCE"/>
              </a:solidFill>
              <a:latin typeface="Roboto Bold"/>
              <a:ea typeface="Roboto Bold"/>
              <a:sym typeface="Roboto Bold"/>
            </a:endParaRPr>
          </a:p>
          <a:p>
            <a:pPr defTabSz="171450" hangingPunct="0">
              <a:lnSpc>
                <a:spcPct val="120000"/>
              </a:lnSpc>
              <a:defRPr sz="2000">
                <a:solidFill>
                  <a:srgbClr val="DFCDCE"/>
                </a:solidFill>
                <a:latin typeface="Roboto Regular"/>
                <a:ea typeface="Roboto Regular"/>
                <a:cs typeface="Roboto Regular"/>
                <a:sym typeface="Roboto Regular"/>
              </a:defRPr>
            </a:pPr>
            <a:r>
              <a:rPr lang="sv-SE" sz="750" kern="0" dirty="0">
                <a:solidFill>
                  <a:srgbClr val="DFCDCE"/>
                </a:solidFill>
                <a:latin typeface="Roboto Regular"/>
                <a:sym typeface="Roboto Regular"/>
              </a:rPr>
              <a:t>Får information om möjligheter och tips om vilken information som är viktig från omgivningen, inklusive från stödverksamheter. </a:t>
            </a:r>
            <a:endParaRPr sz="750" kern="0" dirty="0">
              <a:solidFill>
                <a:srgbClr val="DFCDCE"/>
              </a:solidFill>
              <a:latin typeface="Roboto Regular"/>
              <a:sym typeface="Roboto Regular"/>
            </a:endParaRPr>
          </a:p>
        </p:txBody>
      </p:sp>
      <p:sp>
        <p:nvSpPr>
          <p:cNvPr id="3" name="Inom enheten jobbar vi öppet, utforskande och testar nya arbetssätt, samverkansformer och ny teknik.…">
            <a:extLst>
              <a:ext uri="{FF2B5EF4-FFF2-40B4-BE49-F238E27FC236}">
                <a16:creationId xmlns:a16="http://schemas.microsoft.com/office/drawing/2014/main" id="{700EC705-081E-21F6-77E6-AC8D67904FE2}"/>
              </a:ext>
            </a:extLst>
          </p:cNvPr>
          <p:cNvSpPr txBox="1"/>
          <p:nvPr/>
        </p:nvSpPr>
        <p:spPr>
          <a:xfrm>
            <a:off x="1336316" y="1437085"/>
            <a:ext cx="6004284" cy="28428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50" tIns="19050" rIns="19050" bIns="19050" anchor="t">
            <a:noAutofit/>
          </a:bodyPr>
          <a:lstStyle/>
          <a:p>
            <a:pPr>
              <a:defRPr/>
            </a:pPr>
            <a:r>
              <a:rPr lang="sv-SE" sz="1600" kern="0" dirty="0">
                <a:solidFill>
                  <a:srgbClr val="000000"/>
                </a:solidFill>
                <a:latin typeface="Georgia" panose="02040502050405020303" pitchFamily="18" charset="0"/>
                <a:cs typeface="Times New Roman" panose="02020603050405020304" pitchFamily="18" charset="0"/>
              </a:rPr>
              <a:t>Ekonomiskt perspektiv: Rätt person på rätt plats ger mer stabila och långvariga matchningsresultat.</a:t>
            </a:r>
          </a:p>
          <a:p>
            <a:pPr>
              <a:defRPr/>
            </a:pPr>
            <a:endParaRPr lang="sv-SE" sz="1600" kern="0" dirty="0">
              <a:solidFill>
                <a:srgbClr val="000000"/>
              </a:solidFill>
              <a:latin typeface="Georgia" panose="02040502050405020303" pitchFamily="18" charset="0"/>
              <a:cs typeface="Times New Roman" panose="02020603050405020304" pitchFamily="18" charset="0"/>
            </a:endParaRPr>
          </a:p>
          <a:p>
            <a:pPr>
              <a:defRPr/>
            </a:pPr>
            <a:r>
              <a:rPr lang="sv-SE" sz="1600" kern="0" dirty="0">
                <a:solidFill>
                  <a:srgbClr val="000000"/>
                </a:solidFill>
                <a:latin typeface="Georgia" panose="02040502050405020303" pitchFamily="18" charset="0"/>
                <a:cs typeface="Times New Roman" panose="02020603050405020304" pitchFamily="18" charset="0"/>
              </a:rPr>
              <a:t>Företagsekonomiskt perspektiv: Själv- och kompetensförsörjning genom en personcentrerad matchning.</a:t>
            </a:r>
            <a:endParaRPr lang="sv-SE" sz="1600" kern="0" dirty="0">
              <a:solidFill>
                <a:srgbClr val="000000"/>
              </a:solidFill>
              <a:latin typeface="Georgia"/>
              <a:cs typeface="Helvetica"/>
            </a:endParaRPr>
          </a:p>
          <a:p>
            <a:pPr>
              <a:defRPr/>
            </a:pPr>
            <a:endParaRPr lang="sv-SE" sz="1600" kern="0" dirty="0">
              <a:solidFill>
                <a:srgbClr val="000000"/>
              </a:solidFill>
              <a:latin typeface="Georgia"/>
              <a:cs typeface="Helvetica"/>
            </a:endParaRPr>
          </a:p>
          <a:p>
            <a:pPr>
              <a:defRPr/>
            </a:pPr>
            <a:r>
              <a:rPr lang="sv-SE" sz="1600" kern="0" dirty="0">
                <a:solidFill>
                  <a:srgbClr val="000000"/>
                </a:solidFill>
                <a:latin typeface="Georgia"/>
                <a:cs typeface="Helvetica"/>
              </a:rPr>
              <a:t>Arbetspsykologiskt perspektiv: Kartlägger den arbetssökandes yrkesintressen, individuella resurser och förutsättningar.</a:t>
            </a:r>
          </a:p>
          <a:p>
            <a:pPr>
              <a:defRPr/>
            </a:pPr>
            <a:endParaRPr lang="sv-SE" sz="1600" kern="0" dirty="0">
              <a:solidFill>
                <a:srgbClr val="000000"/>
              </a:solidFill>
              <a:latin typeface="Georgia"/>
              <a:cs typeface="Helvetica"/>
            </a:endParaRPr>
          </a:p>
          <a:p>
            <a:pPr>
              <a:defRPr/>
            </a:pPr>
            <a:r>
              <a:rPr lang="sv-SE" sz="1600" kern="0" dirty="0">
                <a:solidFill>
                  <a:srgbClr val="000000"/>
                </a:solidFill>
                <a:latin typeface="Georgia"/>
                <a:cs typeface="Helvetica"/>
              </a:rPr>
              <a:t>Etiskt perspektiv: Om och för vem är data tillgängliga? Algoritmer blir bara så bra som de blivit tränade att vara.</a:t>
            </a:r>
          </a:p>
          <a:p>
            <a:pPr>
              <a:defRPr/>
            </a:pPr>
            <a:endParaRPr sz="1500" kern="0" dirty="0">
              <a:solidFill>
                <a:srgbClr val="000000"/>
              </a:solidFill>
              <a:latin typeface="Georgia"/>
              <a:cs typeface="Helvetica"/>
              <a:sym typeface="Georgia"/>
            </a:endParaRPr>
          </a:p>
          <a:p>
            <a:pPr defTabSz="171450" hangingPunct="0">
              <a:lnSpc>
                <a:spcPct val="120000"/>
              </a:lnSpc>
              <a:defRPr sz="2500" b="1">
                <a:solidFill>
                  <a:srgbClr val="000000"/>
                </a:solidFill>
                <a:latin typeface="Georgia"/>
                <a:ea typeface="Georgia"/>
                <a:cs typeface="Georgia"/>
                <a:sym typeface="Georgia"/>
              </a:defRPr>
            </a:pPr>
            <a:endParaRPr sz="938" b="1" kern="0" spc="-25" dirty="0">
              <a:solidFill>
                <a:srgbClr val="000000"/>
              </a:solidFill>
              <a:latin typeface="Georgia"/>
              <a:sym typeface="Georgia"/>
            </a:endParaRPr>
          </a:p>
        </p:txBody>
      </p:sp>
    </p:spTree>
    <p:extLst>
      <p:ext uri="{BB962C8B-B14F-4D97-AF65-F5344CB8AC3E}">
        <p14:creationId xmlns:p14="http://schemas.microsoft.com/office/powerpoint/2010/main" val="399854214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3CCCE"/>
        </a:solidFill>
        <a:effectLst/>
      </p:bgPr>
    </p:bg>
    <p:spTree>
      <p:nvGrpSpPr>
        <p:cNvPr id="1" name=""/>
        <p:cNvGrpSpPr/>
        <p:nvPr/>
      </p:nvGrpSpPr>
      <p:grpSpPr>
        <a:xfrm>
          <a:off x="0" y="0"/>
          <a:ext cx="0" cy="0"/>
          <a:chOff x="0" y="0"/>
          <a:chExt cx="0" cy="0"/>
        </a:xfrm>
      </p:grpSpPr>
      <p:sp>
        <p:nvSpPr>
          <p:cNvPr id="173" name="Inom enheten jobbar vi öppet, utforskande och testar nya arbetssätt, samverkansformer och ny teknik.…"/>
          <p:cNvSpPr txBox="1"/>
          <p:nvPr/>
        </p:nvSpPr>
        <p:spPr>
          <a:xfrm>
            <a:off x="1336315" y="1437085"/>
            <a:ext cx="6494451" cy="27291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50" tIns="19050" rIns="19050" bIns="19050" anchor="t">
            <a:noAutofit/>
          </a:bodyPr>
          <a:lstStyle/>
          <a:p>
            <a:pPr marL="257175" indent="-257175">
              <a:buFont typeface="Arial" panose="020B0604020202020204" pitchFamily="34" charset="0"/>
              <a:buChar char="•"/>
              <a:defRPr/>
            </a:pPr>
            <a:r>
              <a:rPr lang="sv-SE" sz="1600" kern="0" dirty="0">
                <a:solidFill>
                  <a:srgbClr val="000000"/>
                </a:solidFill>
                <a:latin typeface="Georgia"/>
                <a:cs typeface="Helvetica"/>
              </a:rPr>
              <a:t>PRODUKTIVITET = KVALITET</a:t>
            </a:r>
          </a:p>
          <a:p>
            <a:pPr marL="600075" lvl="1" indent="-257175">
              <a:buFont typeface="Arial" panose="020B0604020202020204" pitchFamily="34" charset="0"/>
              <a:buChar char="•"/>
              <a:defRPr/>
            </a:pPr>
            <a:r>
              <a:rPr lang="sv-SE" sz="1400" kern="0" dirty="0">
                <a:solidFill>
                  <a:srgbClr val="000000"/>
                </a:solidFill>
                <a:latin typeface="Georgia"/>
                <a:cs typeface="Helvetica"/>
              </a:rPr>
              <a:t>Matchningskvalitet har betydelse för lönespridning, hälsa och välbefinnande</a:t>
            </a:r>
          </a:p>
          <a:p>
            <a:pPr marL="257175" indent="-257175">
              <a:buFont typeface="Arial" panose="020B0604020202020204" pitchFamily="34" charset="0"/>
              <a:buChar char="•"/>
              <a:defRPr/>
            </a:pPr>
            <a:endParaRPr lang="sv-SE" sz="1600" kern="0" dirty="0">
              <a:solidFill>
                <a:srgbClr val="000000"/>
              </a:solidFill>
              <a:latin typeface="Georgia"/>
              <a:cs typeface="Helvetica"/>
              <a:sym typeface="Georgia"/>
            </a:endParaRPr>
          </a:p>
          <a:p>
            <a:pPr marL="257175" indent="-257175">
              <a:buFont typeface="Arial" panose="020B0604020202020204" pitchFamily="34" charset="0"/>
              <a:buChar char="•"/>
              <a:defRPr/>
            </a:pPr>
            <a:r>
              <a:rPr lang="sv-SE" sz="1600" kern="0" dirty="0">
                <a:solidFill>
                  <a:srgbClr val="000000"/>
                </a:solidFill>
                <a:latin typeface="Georgia"/>
                <a:cs typeface="Helvetica"/>
                <a:sym typeface="Georgia"/>
              </a:rPr>
              <a:t>Det är utmanande att mäta matchningskvalitet på ett trovärdigt sätt. </a:t>
            </a:r>
            <a:br>
              <a:rPr lang="sv-SE" sz="1600" kern="0" dirty="0">
                <a:solidFill>
                  <a:srgbClr val="000000"/>
                </a:solidFill>
                <a:latin typeface="Georgia"/>
                <a:cs typeface="Helvetica"/>
                <a:sym typeface="Georgia"/>
              </a:rPr>
            </a:br>
            <a:r>
              <a:rPr lang="sv-SE" sz="1600" kern="0" dirty="0">
                <a:solidFill>
                  <a:srgbClr val="000000"/>
                </a:solidFill>
                <a:latin typeface="Georgia"/>
                <a:cs typeface="Helvetica"/>
                <a:sym typeface="Georgia"/>
              </a:rPr>
              <a:t>En utmaningen har varit att skapa valida mått på kraven i jobbet.</a:t>
            </a:r>
          </a:p>
          <a:p>
            <a:pPr marL="257175" indent="-257175">
              <a:buFont typeface="Arial" panose="020B0604020202020204" pitchFamily="34" charset="0"/>
              <a:buChar char="•"/>
              <a:defRPr/>
            </a:pPr>
            <a:endParaRPr lang="sv-SE" sz="1600" kern="0" dirty="0">
              <a:solidFill>
                <a:srgbClr val="000000"/>
              </a:solidFill>
              <a:latin typeface="Georgia"/>
              <a:cs typeface="Helvetica"/>
              <a:sym typeface="Georgia"/>
            </a:endParaRPr>
          </a:p>
          <a:p>
            <a:pPr marL="257175" indent="-257175">
              <a:buFont typeface="Arial" panose="020B0604020202020204" pitchFamily="34" charset="0"/>
              <a:buChar char="•"/>
              <a:defRPr/>
            </a:pPr>
            <a:r>
              <a:rPr lang="sv-SE" sz="1600" kern="0" dirty="0">
                <a:solidFill>
                  <a:srgbClr val="000000"/>
                </a:solidFill>
                <a:latin typeface="Georgia"/>
                <a:cs typeface="Helvetica"/>
                <a:sym typeface="Georgia"/>
              </a:rPr>
              <a:t>Vanligaste förklaringen till att dåliga matchningar förekommer är att det finns informationsbrister i sök och matchningsprocessen. Förmodligen viktigaste anledningen till att nätverk och kontakter är viktiga.</a:t>
            </a:r>
          </a:p>
        </p:txBody>
      </p:sp>
      <p:sp>
        <p:nvSpPr>
          <p:cNvPr id="174" name="Om Jobtech - vårt arbetsätt"/>
          <p:cNvSpPr txBox="1">
            <a:spLocks noGrp="1"/>
          </p:cNvSpPr>
          <p:nvPr>
            <p:ph type="title"/>
          </p:nvPr>
        </p:nvSpPr>
        <p:spPr>
          <a:xfrm>
            <a:off x="1337131" y="395426"/>
            <a:ext cx="7115354" cy="701447"/>
          </a:xfrm>
          <a:prstGeom prst="rect">
            <a:avLst/>
          </a:prstGeom>
        </p:spPr>
        <p:txBody>
          <a:bodyPr>
            <a:noAutofit/>
          </a:bodyPr>
          <a:lstStyle>
            <a:lvl1pPr>
              <a:lnSpc>
                <a:spcPct val="100000"/>
              </a:lnSpc>
              <a:defRPr sz="6000" b="0" spc="-100">
                <a:latin typeface="Georgia"/>
                <a:ea typeface="Georgia"/>
                <a:cs typeface="Georgia"/>
                <a:sym typeface="Georgia"/>
              </a:defRPr>
            </a:lvl1pPr>
          </a:lstStyle>
          <a:p>
            <a:r>
              <a:rPr lang="sv-SE" sz="4000" dirty="0"/>
              <a:t>Ekonomiskt perspektiv</a:t>
            </a:r>
            <a:endParaRPr sz="4000" dirty="0"/>
          </a:p>
        </p:txBody>
      </p:sp>
      <p:pic>
        <p:nvPicPr>
          <p:cNvPr id="175" name="Bild" descr="Bild"/>
          <p:cNvPicPr>
            <a:picLocks noChangeAspect="1"/>
          </p:cNvPicPr>
          <p:nvPr/>
        </p:nvPicPr>
        <p:blipFill>
          <a:blip r:embed="rId3"/>
          <a:stretch>
            <a:fillRect/>
          </a:stretch>
        </p:blipFill>
        <p:spPr>
          <a:xfrm>
            <a:off x="254726" y="293610"/>
            <a:ext cx="909638" cy="905079"/>
          </a:xfrm>
          <a:prstGeom prst="rect">
            <a:avLst/>
          </a:prstGeom>
          <a:ln w="12700">
            <a:miter lim="400000"/>
          </a:ln>
        </p:spPr>
      </p:pic>
      <p:pic>
        <p:nvPicPr>
          <p:cNvPr id="176" name="Bild" descr="Bild"/>
          <p:cNvPicPr>
            <a:picLocks noChangeAspect="1"/>
          </p:cNvPicPr>
          <p:nvPr/>
        </p:nvPicPr>
        <p:blipFill>
          <a:blip r:embed="rId4"/>
          <a:stretch>
            <a:fillRect/>
          </a:stretch>
        </p:blipFill>
        <p:spPr>
          <a:xfrm>
            <a:off x="3767500" y="4705420"/>
            <a:ext cx="2628901" cy="209552"/>
          </a:xfrm>
          <a:prstGeom prst="rect">
            <a:avLst/>
          </a:prstGeom>
          <a:ln w="12700">
            <a:miter lim="400000"/>
          </a:ln>
        </p:spPr>
      </p:pic>
    </p:spTree>
    <p:extLst>
      <p:ext uri="{BB962C8B-B14F-4D97-AF65-F5344CB8AC3E}">
        <p14:creationId xmlns:p14="http://schemas.microsoft.com/office/powerpoint/2010/main" val="150212300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3CCCE"/>
        </a:solidFill>
        <a:effectLst/>
      </p:bgPr>
    </p:bg>
    <p:spTree>
      <p:nvGrpSpPr>
        <p:cNvPr id="1" name=""/>
        <p:cNvGrpSpPr/>
        <p:nvPr/>
      </p:nvGrpSpPr>
      <p:grpSpPr>
        <a:xfrm>
          <a:off x="0" y="0"/>
          <a:ext cx="0" cy="0"/>
          <a:chOff x="0" y="0"/>
          <a:chExt cx="0" cy="0"/>
        </a:xfrm>
      </p:grpSpPr>
      <p:sp>
        <p:nvSpPr>
          <p:cNvPr id="174" name="Om Jobtech - vårt arbetsätt"/>
          <p:cNvSpPr txBox="1">
            <a:spLocks noGrp="1"/>
          </p:cNvSpPr>
          <p:nvPr>
            <p:ph type="title"/>
          </p:nvPr>
        </p:nvSpPr>
        <p:spPr>
          <a:xfrm>
            <a:off x="1337132" y="395426"/>
            <a:ext cx="6410404" cy="701447"/>
          </a:xfrm>
          <a:prstGeom prst="rect">
            <a:avLst/>
          </a:prstGeom>
        </p:spPr>
        <p:txBody>
          <a:bodyPr>
            <a:noAutofit/>
          </a:bodyPr>
          <a:lstStyle>
            <a:lvl1pPr>
              <a:lnSpc>
                <a:spcPct val="100000"/>
              </a:lnSpc>
              <a:defRPr sz="6000" b="0" spc="-100">
                <a:latin typeface="Georgia"/>
                <a:ea typeface="Georgia"/>
                <a:cs typeface="Georgia"/>
                <a:sym typeface="Georgia"/>
              </a:defRPr>
            </a:lvl1pPr>
          </a:lstStyle>
          <a:p>
            <a:r>
              <a:rPr lang="sv-SE" sz="4000" dirty="0"/>
              <a:t>Kort reflektion - 1 min</a:t>
            </a:r>
            <a:endParaRPr sz="4000" dirty="0"/>
          </a:p>
        </p:txBody>
      </p:sp>
      <p:pic>
        <p:nvPicPr>
          <p:cNvPr id="175" name="Bild" descr="Bild"/>
          <p:cNvPicPr>
            <a:picLocks noChangeAspect="1"/>
          </p:cNvPicPr>
          <p:nvPr/>
        </p:nvPicPr>
        <p:blipFill>
          <a:blip r:embed="rId3"/>
          <a:stretch>
            <a:fillRect/>
          </a:stretch>
        </p:blipFill>
        <p:spPr>
          <a:xfrm>
            <a:off x="254726" y="293610"/>
            <a:ext cx="909638" cy="905079"/>
          </a:xfrm>
          <a:prstGeom prst="rect">
            <a:avLst/>
          </a:prstGeom>
          <a:ln w="12700">
            <a:miter lim="400000"/>
          </a:ln>
        </p:spPr>
      </p:pic>
      <p:pic>
        <p:nvPicPr>
          <p:cNvPr id="176" name="Bild" descr="Bild"/>
          <p:cNvPicPr>
            <a:picLocks noChangeAspect="1"/>
          </p:cNvPicPr>
          <p:nvPr/>
        </p:nvPicPr>
        <p:blipFill>
          <a:blip r:embed="rId4"/>
          <a:stretch>
            <a:fillRect/>
          </a:stretch>
        </p:blipFill>
        <p:spPr>
          <a:xfrm>
            <a:off x="3767500" y="4705420"/>
            <a:ext cx="2628901" cy="209552"/>
          </a:xfrm>
          <a:prstGeom prst="rect">
            <a:avLst/>
          </a:prstGeom>
          <a:ln w="12700">
            <a:miter lim="400000"/>
          </a:ln>
        </p:spPr>
      </p:pic>
      <p:sp>
        <p:nvSpPr>
          <p:cNvPr id="4" name="Pratbubbla: rektangel 3">
            <a:extLst>
              <a:ext uri="{FF2B5EF4-FFF2-40B4-BE49-F238E27FC236}">
                <a16:creationId xmlns:a16="http://schemas.microsoft.com/office/drawing/2014/main" id="{0B52BD29-5E7C-4665-4FBD-7822F1907579}"/>
              </a:ext>
            </a:extLst>
          </p:cNvPr>
          <p:cNvSpPr/>
          <p:nvPr/>
        </p:nvSpPr>
        <p:spPr>
          <a:xfrm>
            <a:off x="1337132" y="1419225"/>
            <a:ext cx="5322431" cy="2107581"/>
          </a:xfrm>
          <a:prstGeom prst="wedgeRectCallout">
            <a:avLst>
              <a:gd name="adj1" fmla="val -33480"/>
              <a:gd name="adj2" fmla="val 76785"/>
            </a:avLst>
          </a:prstGeom>
          <a:solidFill>
            <a:srgbClr val="FFFFFF">
              <a:alpha val="34902"/>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sv-SE" sz="2400" b="0" i="0" u="none" strike="noStrike" cap="none" spc="0" normalizeH="0" baseline="0">
              <a:ln>
                <a:noFill/>
              </a:ln>
              <a:solidFill>
                <a:srgbClr val="5E5E5E"/>
              </a:solidFill>
              <a:effectLst/>
              <a:uFillTx/>
              <a:latin typeface="+mn-lt"/>
              <a:ea typeface="+mn-ea"/>
              <a:cs typeface="+mn-cs"/>
              <a:sym typeface="Helvetica"/>
            </a:endParaRPr>
          </a:p>
        </p:txBody>
      </p:sp>
      <p:sp>
        <p:nvSpPr>
          <p:cNvPr id="173" name="Inom enheten jobbar vi öppet, utforskande och testar nya arbetssätt, samverkansformer och ny teknik.…"/>
          <p:cNvSpPr txBox="1"/>
          <p:nvPr/>
        </p:nvSpPr>
        <p:spPr>
          <a:xfrm>
            <a:off x="1897941" y="2152609"/>
            <a:ext cx="4200811" cy="8382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50" tIns="19050" rIns="19050" bIns="19050" anchor="t">
            <a:noAutofit/>
          </a:bodyPr>
          <a:lstStyle/>
          <a:p>
            <a:pPr algn="ctr">
              <a:defRPr/>
            </a:pPr>
            <a:r>
              <a:rPr lang="sv-SE" sz="1600" kern="0" dirty="0">
                <a:latin typeface="Georgia"/>
                <a:cs typeface="Helvetica"/>
              </a:rPr>
              <a:t>Vilken information eller data är viktig för matchning i det ekonomiska perspektivet?</a:t>
            </a:r>
            <a:endParaRPr lang="sv-SE" sz="1600" kern="0" dirty="0">
              <a:latin typeface="Georgia"/>
              <a:cs typeface="Helvetica"/>
              <a:sym typeface="Georgia"/>
            </a:endParaRPr>
          </a:p>
        </p:txBody>
      </p:sp>
    </p:spTree>
    <p:extLst>
      <p:ext uri="{BB962C8B-B14F-4D97-AF65-F5344CB8AC3E}">
        <p14:creationId xmlns:p14="http://schemas.microsoft.com/office/powerpoint/2010/main" val="360959337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3CCCE"/>
        </a:solidFill>
        <a:effectLst/>
      </p:bgPr>
    </p:bg>
    <p:spTree>
      <p:nvGrpSpPr>
        <p:cNvPr id="1" name=""/>
        <p:cNvGrpSpPr/>
        <p:nvPr/>
      </p:nvGrpSpPr>
      <p:grpSpPr>
        <a:xfrm>
          <a:off x="0" y="0"/>
          <a:ext cx="0" cy="0"/>
          <a:chOff x="0" y="0"/>
          <a:chExt cx="0" cy="0"/>
        </a:xfrm>
      </p:grpSpPr>
      <p:sp>
        <p:nvSpPr>
          <p:cNvPr id="173" name="Inom enheten jobbar vi öppet, utforskande och testar nya arbetssätt, samverkansformer och ny teknik.…"/>
          <p:cNvSpPr txBox="1"/>
          <p:nvPr/>
        </p:nvSpPr>
        <p:spPr>
          <a:xfrm>
            <a:off x="1336316" y="1437085"/>
            <a:ext cx="6410404" cy="3157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 tIns="19050" rIns="19050" bIns="19050" anchor="t">
            <a:noAutofit/>
          </a:bodyPr>
          <a:lstStyle/>
          <a:p>
            <a:pPr>
              <a:defRPr/>
            </a:pPr>
            <a:r>
              <a:rPr lang="sv-SE" sz="1400" kern="0" dirty="0">
                <a:solidFill>
                  <a:srgbClr val="000000"/>
                </a:solidFill>
                <a:latin typeface="Georgia"/>
                <a:cs typeface="Helvetica"/>
                <a:sym typeface="Georgia"/>
              </a:rPr>
              <a:t>Sätter arbetsgivare och arbetstagare i centrum för problemlösning på arbetsmarknaden. Personcentrerad matchning fokuserar på</a:t>
            </a:r>
          </a:p>
          <a:p>
            <a:pPr>
              <a:defRPr/>
            </a:pPr>
            <a:endParaRPr lang="sv-SE" sz="1400" kern="0" dirty="0">
              <a:solidFill>
                <a:srgbClr val="000000"/>
              </a:solidFill>
              <a:latin typeface="Georgia"/>
              <a:cs typeface="Helvetica"/>
              <a:sym typeface="Georgia"/>
            </a:endParaRPr>
          </a:p>
          <a:p>
            <a:pPr marL="257175" indent="-257175">
              <a:spcAft>
                <a:spcPts val="600"/>
              </a:spcAft>
              <a:buFont typeface="Arial" panose="020B0604020202020204" pitchFamily="34" charset="0"/>
              <a:buChar char="•"/>
              <a:defRPr/>
            </a:pPr>
            <a:r>
              <a:rPr lang="sv-SE" sz="1400" kern="0" dirty="0">
                <a:solidFill>
                  <a:srgbClr val="000000"/>
                </a:solidFill>
                <a:latin typeface="Georgia"/>
                <a:cs typeface="Helvetica"/>
                <a:sym typeface="Georgia"/>
              </a:rPr>
              <a:t>att individen (arbetsgivare och arbetstagare) agerar problemlösare snarare än som ett problem att lösa</a:t>
            </a:r>
          </a:p>
          <a:p>
            <a:pPr marL="257175" indent="-257175">
              <a:spcAft>
                <a:spcPts val="600"/>
              </a:spcAft>
              <a:buFont typeface="Arial" panose="020B0604020202020204" pitchFamily="34" charset="0"/>
              <a:buChar char="•"/>
              <a:defRPr/>
            </a:pPr>
            <a:r>
              <a:rPr lang="sv-SE" sz="1400" kern="0" dirty="0">
                <a:solidFill>
                  <a:srgbClr val="000000"/>
                </a:solidFill>
                <a:latin typeface="Georgia"/>
                <a:cs typeface="Helvetica"/>
                <a:sym typeface="Georgia"/>
              </a:rPr>
              <a:t>att utgå från individens problembeskrivning och inte på en checklista av information som samlas in</a:t>
            </a:r>
          </a:p>
          <a:p>
            <a:pPr marL="600075" lvl="1" indent="-257175">
              <a:spcAft>
                <a:spcPts val="600"/>
              </a:spcAft>
              <a:buFont typeface="Arial" panose="020B0604020202020204" pitchFamily="34" charset="0"/>
              <a:buChar char="•"/>
              <a:defRPr/>
            </a:pPr>
            <a:r>
              <a:rPr lang="sv-SE" sz="1200" kern="0" dirty="0">
                <a:solidFill>
                  <a:srgbClr val="000000"/>
                </a:solidFill>
                <a:latin typeface="Georgia"/>
                <a:cs typeface="Helvetica"/>
                <a:sym typeface="Georgia"/>
              </a:rPr>
              <a:t>det är individens problembeskrivning som avgör vilken information den behöver för att komma vidare</a:t>
            </a:r>
          </a:p>
          <a:p>
            <a:pPr marL="257175" indent="-257175">
              <a:spcAft>
                <a:spcPts val="600"/>
              </a:spcAft>
              <a:buFont typeface="Arial" panose="020B0604020202020204" pitchFamily="34" charset="0"/>
              <a:buChar char="•"/>
              <a:defRPr/>
            </a:pPr>
            <a:r>
              <a:rPr lang="sv-SE" sz="1400" kern="0" dirty="0">
                <a:solidFill>
                  <a:srgbClr val="000000"/>
                </a:solidFill>
                <a:latin typeface="Georgia"/>
                <a:cs typeface="Helvetica"/>
                <a:sym typeface="Georgia"/>
              </a:rPr>
              <a:t>att vara sammanhållen ur individens beslutshorisont</a:t>
            </a:r>
          </a:p>
          <a:p>
            <a:pPr marL="600075" lvl="1" indent="-257175">
              <a:spcAft>
                <a:spcPts val="600"/>
              </a:spcAft>
              <a:buFont typeface="Arial" panose="020B0604020202020204" pitchFamily="34" charset="0"/>
              <a:buChar char="•"/>
              <a:defRPr/>
            </a:pPr>
            <a:r>
              <a:rPr lang="sv-SE" sz="1200" kern="0" dirty="0">
                <a:solidFill>
                  <a:srgbClr val="000000"/>
                </a:solidFill>
                <a:latin typeface="Georgia"/>
                <a:cs typeface="Helvetica"/>
                <a:sym typeface="Georgia"/>
              </a:rPr>
              <a:t>beslutshorisonten är i förändring – individen är i ständig matchning</a:t>
            </a:r>
          </a:p>
        </p:txBody>
      </p:sp>
      <p:sp>
        <p:nvSpPr>
          <p:cNvPr id="174" name="Om Jobtech - vårt arbetsätt"/>
          <p:cNvSpPr txBox="1">
            <a:spLocks noGrp="1"/>
          </p:cNvSpPr>
          <p:nvPr>
            <p:ph type="title"/>
          </p:nvPr>
        </p:nvSpPr>
        <p:spPr>
          <a:xfrm>
            <a:off x="1337132" y="395426"/>
            <a:ext cx="7183699" cy="701447"/>
          </a:xfrm>
          <a:prstGeom prst="rect">
            <a:avLst/>
          </a:prstGeom>
        </p:spPr>
        <p:txBody>
          <a:bodyPr>
            <a:noAutofit/>
          </a:bodyPr>
          <a:lstStyle>
            <a:lvl1pPr>
              <a:lnSpc>
                <a:spcPct val="100000"/>
              </a:lnSpc>
              <a:defRPr sz="6000" b="0" spc="-100">
                <a:latin typeface="Georgia"/>
                <a:ea typeface="Georgia"/>
                <a:cs typeface="Georgia"/>
                <a:sym typeface="Georgia"/>
              </a:defRPr>
            </a:lvl1pPr>
          </a:lstStyle>
          <a:p>
            <a:r>
              <a:rPr lang="sv-SE" sz="4000" dirty="0"/>
              <a:t>Företagsekonomiskt perspektiv</a:t>
            </a:r>
            <a:endParaRPr sz="4000" dirty="0"/>
          </a:p>
        </p:txBody>
      </p:sp>
      <p:pic>
        <p:nvPicPr>
          <p:cNvPr id="175" name="Bild" descr="Bild"/>
          <p:cNvPicPr>
            <a:picLocks noChangeAspect="1"/>
          </p:cNvPicPr>
          <p:nvPr/>
        </p:nvPicPr>
        <p:blipFill>
          <a:blip r:embed="rId3"/>
          <a:stretch>
            <a:fillRect/>
          </a:stretch>
        </p:blipFill>
        <p:spPr>
          <a:xfrm>
            <a:off x="254726" y="293610"/>
            <a:ext cx="909638" cy="905079"/>
          </a:xfrm>
          <a:prstGeom prst="rect">
            <a:avLst/>
          </a:prstGeom>
          <a:ln w="12700">
            <a:miter lim="400000"/>
          </a:ln>
        </p:spPr>
      </p:pic>
      <p:pic>
        <p:nvPicPr>
          <p:cNvPr id="176" name="Bild" descr="Bild"/>
          <p:cNvPicPr>
            <a:picLocks noChangeAspect="1"/>
          </p:cNvPicPr>
          <p:nvPr/>
        </p:nvPicPr>
        <p:blipFill>
          <a:blip r:embed="rId4"/>
          <a:stretch>
            <a:fillRect/>
          </a:stretch>
        </p:blipFill>
        <p:spPr>
          <a:xfrm>
            <a:off x="3767500" y="4705420"/>
            <a:ext cx="2628901" cy="209552"/>
          </a:xfrm>
          <a:prstGeom prst="rect">
            <a:avLst/>
          </a:prstGeom>
          <a:ln w="12700">
            <a:miter lim="400000"/>
          </a:ln>
        </p:spPr>
      </p:pic>
    </p:spTree>
    <p:extLst>
      <p:ext uri="{BB962C8B-B14F-4D97-AF65-F5344CB8AC3E}">
        <p14:creationId xmlns:p14="http://schemas.microsoft.com/office/powerpoint/2010/main" val="118098446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3CCCE"/>
        </a:solidFill>
        <a:effectLst/>
      </p:bgPr>
    </p:bg>
    <p:spTree>
      <p:nvGrpSpPr>
        <p:cNvPr id="1" name=""/>
        <p:cNvGrpSpPr/>
        <p:nvPr/>
      </p:nvGrpSpPr>
      <p:grpSpPr>
        <a:xfrm>
          <a:off x="0" y="0"/>
          <a:ext cx="0" cy="0"/>
          <a:chOff x="0" y="0"/>
          <a:chExt cx="0" cy="0"/>
        </a:xfrm>
      </p:grpSpPr>
      <p:sp>
        <p:nvSpPr>
          <p:cNvPr id="174" name="Om Jobtech - vårt arbetsätt"/>
          <p:cNvSpPr txBox="1">
            <a:spLocks noGrp="1"/>
          </p:cNvSpPr>
          <p:nvPr>
            <p:ph type="title"/>
          </p:nvPr>
        </p:nvSpPr>
        <p:spPr>
          <a:xfrm>
            <a:off x="1337132" y="395426"/>
            <a:ext cx="6410404" cy="701447"/>
          </a:xfrm>
          <a:prstGeom prst="rect">
            <a:avLst/>
          </a:prstGeom>
        </p:spPr>
        <p:txBody>
          <a:bodyPr>
            <a:noAutofit/>
          </a:bodyPr>
          <a:lstStyle>
            <a:lvl1pPr>
              <a:lnSpc>
                <a:spcPct val="100000"/>
              </a:lnSpc>
              <a:defRPr sz="6000" b="0" spc="-100">
                <a:latin typeface="Georgia"/>
                <a:ea typeface="Georgia"/>
                <a:cs typeface="Georgia"/>
                <a:sym typeface="Georgia"/>
              </a:defRPr>
            </a:lvl1pPr>
          </a:lstStyle>
          <a:p>
            <a:r>
              <a:rPr lang="sv-SE" sz="4000" dirty="0"/>
              <a:t>Reflektion</a:t>
            </a:r>
            <a:endParaRPr sz="4000" dirty="0"/>
          </a:p>
        </p:txBody>
      </p:sp>
      <p:pic>
        <p:nvPicPr>
          <p:cNvPr id="175" name="Bild" descr="Bild"/>
          <p:cNvPicPr>
            <a:picLocks noChangeAspect="1"/>
          </p:cNvPicPr>
          <p:nvPr/>
        </p:nvPicPr>
        <p:blipFill>
          <a:blip r:embed="rId3"/>
          <a:stretch>
            <a:fillRect/>
          </a:stretch>
        </p:blipFill>
        <p:spPr>
          <a:xfrm>
            <a:off x="254726" y="293610"/>
            <a:ext cx="909638" cy="905079"/>
          </a:xfrm>
          <a:prstGeom prst="rect">
            <a:avLst/>
          </a:prstGeom>
          <a:ln w="12700">
            <a:miter lim="400000"/>
          </a:ln>
        </p:spPr>
      </p:pic>
      <p:pic>
        <p:nvPicPr>
          <p:cNvPr id="176" name="Bild" descr="Bild"/>
          <p:cNvPicPr>
            <a:picLocks noChangeAspect="1"/>
          </p:cNvPicPr>
          <p:nvPr/>
        </p:nvPicPr>
        <p:blipFill>
          <a:blip r:embed="rId4"/>
          <a:stretch>
            <a:fillRect/>
          </a:stretch>
        </p:blipFill>
        <p:spPr>
          <a:xfrm>
            <a:off x="3767500" y="4705420"/>
            <a:ext cx="2628901" cy="209552"/>
          </a:xfrm>
          <a:prstGeom prst="rect">
            <a:avLst/>
          </a:prstGeom>
          <a:ln w="12700">
            <a:miter lim="400000"/>
          </a:ln>
        </p:spPr>
      </p:pic>
      <p:sp>
        <p:nvSpPr>
          <p:cNvPr id="2" name="Pratbubbla: rektangel 1">
            <a:extLst>
              <a:ext uri="{FF2B5EF4-FFF2-40B4-BE49-F238E27FC236}">
                <a16:creationId xmlns:a16="http://schemas.microsoft.com/office/drawing/2014/main" id="{F1777E28-705C-11F0-6922-78B293CE572D}"/>
              </a:ext>
            </a:extLst>
          </p:cNvPr>
          <p:cNvSpPr/>
          <p:nvPr/>
        </p:nvSpPr>
        <p:spPr>
          <a:xfrm>
            <a:off x="1337132" y="1419225"/>
            <a:ext cx="5322431" cy="2107581"/>
          </a:xfrm>
          <a:prstGeom prst="wedgeRectCallout">
            <a:avLst>
              <a:gd name="adj1" fmla="val -33480"/>
              <a:gd name="adj2" fmla="val 76785"/>
            </a:avLst>
          </a:prstGeom>
          <a:solidFill>
            <a:srgbClr val="FFFFFF">
              <a:alpha val="34902"/>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sv-SE" sz="2400" b="0" i="0" u="none" strike="noStrike" cap="none" spc="0" normalizeH="0" baseline="0">
              <a:ln>
                <a:noFill/>
              </a:ln>
              <a:solidFill>
                <a:srgbClr val="5E5E5E"/>
              </a:solidFill>
              <a:effectLst/>
              <a:uFillTx/>
              <a:latin typeface="+mn-lt"/>
              <a:ea typeface="+mn-ea"/>
              <a:cs typeface="+mn-cs"/>
              <a:sym typeface="Helvetica"/>
            </a:endParaRPr>
          </a:p>
        </p:txBody>
      </p:sp>
      <p:sp>
        <p:nvSpPr>
          <p:cNvPr id="173" name="Inom enheten jobbar vi öppet, utforskande och testar nya arbetssätt, samverkansformer och ny teknik.…"/>
          <p:cNvSpPr txBox="1"/>
          <p:nvPr/>
        </p:nvSpPr>
        <p:spPr>
          <a:xfrm>
            <a:off x="1714406" y="2120711"/>
            <a:ext cx="4567882" cy="9020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 tIns="19050" rIns="19050" bIns="19050" anchor="t">
            <a:noAutofit/>
          </a:bodyPr>
          <a:lstStyle/>
          <a:p>
            <a:pPr algn="ctr">
              <a:defRPr/>
            </a:pPr>
            <a:r>
              <a:rPr lang="sv-SE" sz="1600" kern="0" dirty="0">
                <a:solidFill>
                  <a:srgbClr val="000000"/>
                </a:solidFill>
                <a:latin typeface="Georgia"/>
                <a:cs typeface="Helvetica"/>
              </a:rPr>
              <a:t>Vilken information eller data är viktig för matchning i det företagsekonomiska perspektivet?</a:t>
            </a:r>
            <a:endParaRPr lang="sv-SE" sz="1600" kern="0" dirty="0">
              <a:solidFill>
                <a:srgbClr val="000000"/>
              </a:solidFill>
              <a:latin typeface="Georgia"/>
              <a:cs typeface="Helvetica"/>
              <a:sym typeface="Georgia"/>
            </a:endParaRPr>
          </a:p>
        </p:txBody>
      </p:sp>
    </p:spTree>
    <p:extLst>
      <p:ext uri="{BB962C8B-B14F-4D97-AF65-F5344CB8AC3E}">
        <p14:creationId xmlns:p14="http://schemas.microsoft.com/office/powerpoint/2010/main" val="352571197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3CCCE"/>
        </a:solidFill>
        <a:effectLst/>
      </p:bgPr>
    </p:bg>
    <p:spTree>
      <p:nvGrpSpPr>
        <p:cNvPr id="1" name=""/>
        <p:cNvGrpSpPr/>
        <p:nvPr/>
      </p:nvGrpSpPr>
      <p:grpSpPr>
        <a:xfrm>
          <a:off x="0" y="0"/>
          <a:ext cx="0" cy="0"/>
          <a:chOff x="0" y="0"/>
          <a:chExt cx="0" cy="0"/>
        </a:xfrm>
      </p:grpSpPr>
      <p:sp>
        <p:nvSpPr>
          <p:cNvPr id="173" name="Inom enheten jobbar vi öppet, utforskande och testar nya arbetssätt, samverkansformer och ny teknik.…"/>
          <p:cNvSpPr txBox="1"/>
          <p:nvPr/>
        </p:nvSpPr>
        <p:spPr>
          <a:xfrm>
            <a:off x="1336316" y="1437085"/>
            <a:ext cx="5323247" cy="29500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50" tIns="19050" rIns="19050" bIns="19050" anchor="t">
            <a:noAutofit/>
          </a:bodyPr>
          <a:lstStyle/>
          <a:p>
            <a:pPr>
              <a:defRPr/>
            </a:pPr>
            <a:r>
              <a:rPr lang="sv-SE" sz="1600" kern="0" dirty="0">
                <a:solidFill>
                  <a:srgbClr val="000000"/>
                </a:solidFill>
                <a:latin typeface="Georgia"/>
                <a:cs typeface="Helvetica"/>
                <a:sym typeface="Georgia"/>
              </a:rPr>
              <a:t>En kartläggning med individen och individfaktorer i fokus</a:t>
            </a:r>
          </a:p>
          <a:p>
            <a:pPr>
              <a:defRPr/>
            </a:pPr>
            <a:endParaRPr lang="sv-SE" sz="1600" kern="0" dirty="0">
              <a:solidFill>
                <a:srgbClr val="000000"/>
              </a:solidFill>
              <a:latin typeface="Georgia"/>
              <a:cs typeface="Helvetica"/>
              <a:sym typeface="Georgia"/>
            </a:endParaRPr>
          </a:p>
          <a:p>
            <a:pPr>
              <a:defRPr/>
            </a:pPr>
            <a:r>
              <a:rPr lang="sv-SE" sz="1600" kern="0" dirty="0">
                <a:solidFill>
                  <a:srgbClr val="000000"/>
                </a:solidFill>
                <a:latin typeface="Georgia"/>
                <a:cs typeface="Helvetica"/>
                <a:sym typeface="Georgia"/>
              </a:rPr>
              <a:t>Det utgår från bred forskning om individfaktorer som på gruppnivå visat sig påverka arbetsprestation. Det gäller</a:t>
            </a:r>
          </a:p>
          <a:p>
            <a:pPr marL="257175" indent="-257175">
              <a:buFont typeface="Arial" panose="020B0604020202020204" pitchFamily="34" charset="0"/>
              <a:buChar char="•"/>
              <a:defRPr/>
            </a:pPr>
            <a:endParaRPr lang="sv-SE" sz="1600" kern="0" dirty="0">
              <a:solidFill>
                <a:srgbClr val="000000"/>
              </a:solidFill>
              <a:latin typeface="Georgia"/>
              <a:cs typeface="Helvetica"/>
              <a:sym typeface="Georgia"/>
            </a:endParaRPr>
          </a:p>
          <a:p>
            <a:pPr marL="257175" indent="-257175">
              <a:spcAft>
                <a:spcPts val="600"/>
              </a:spcAft>
              <a:buFont typeface="Arial" panose="020B0604020202020204" pitchFamily="34" charset="0"/>
              <a:buChar char="•"/>
              <a:defRPr/>
            </a:pPr>
            <a:r>
              <a:rPr lang="sv-SE" sz="1600" kern="0" dirty="0">
                <a:solidFill>
                  <a:srgbClr val="000000"/>
                </a:solidFill>
                <a:latin typeface="Georgia"/>
                <a:cs typeface="Helvetica"/>
                <a:sym typeface="Georgia"/>
              </a:rPr>
              <a:t>personlighet, våra grundläggande egenskaper som är stabila och varar över tid.</a:t>
            </a:r>
          </a:p>
          <a:p>
            <a:pPr marL="257175" indent="-257175">
              <a:spcAft>
                <a:spcPts val="600"/>
              </a:spcAft>
              <a:buFont typeface="Arial" panose="020B0604020202020204" pitchFamily="34" charset="0"/>
              <a:buChar char="•"/>
              <a:defRPr/>
            </a:pPr>
            <a:r>
              <a:rPr lang="sv-SE" sz="1600" kern="0" dirty="0">
                <a:solidFill>
                  <a:srgbClr val="000000"/>
                </a:solidFill>
                <a:latin typeface="Georgia"/>
                <a:cs typeface="Helvetica"/>
                <a:sym typeface="Georgia"/>
              </a:rPr>
              <a:t>yrkesintressen, och yrkesval.</a:t>
            </a:r>
          </a:p>
          <a:p>
            <a:pPr marL="257175" indent="-257175">
              <a:spcAft>
                <a:spcPts val="600"/>
              </a:spcAft>
              <a:buFont typeface="Arial" panose="020B0604020202020204" pitchFamily="34" charset="0"/>
              <a:buChar char="•"/>
              <a:defRPr/>
            </a:pPr>
            <a:r>
              <a:rPr lang="sv-SE" sz="1600" kern="0" dirty="0">
                <a:solidFill>
                  <a:srgbClr val="000000"/>
                </a:solidFill>
                <a:latin typeface="Georgia"/>
                <a:cs typeface="Helvetica"/>
                <a:sym typeface="Georgia"/>
              </a:rPr>
              <a:t>kognitiva resurser.</a:t>
            </a:r>
          </a:p>
          <a:p>
            <a:pPr marL="257175" indent="-257175">
              <a:buFont typeface="Arial" panose="020B0604020202020204" pitchFamily="34" charset="0"/>
              <a:buChar char="•"/>
              <a:defRPr/>
            </a:pPr>
            <a:endParaRPr lang="sv-SE" sz="1500" kern="0" dirty="0">
              <a:solidFill>
                <a:srgbClr val="000000"/>
              </a:solidFill>
              <a:latin typeface="Georgia"/>
              <a:cs typeface="Helvetica"/>
              <a:sym typeface="Georgia"/>
            </a:endParaRPr>
          </a:p>
          <a:p>
            <a:pPr marL="257175" indent="-257175">
              <a:buFont typeface="Arial" panose="020B0604020202020204" pitchFamily="34" charset="0"/>
              <a:buChar char="•"/>
              <a:defRPr/>
            </a:pPr>
            <a:endParaRPr lang="sv-SE" sz="1500" kern="0" dirty="0">
              <a:solidFill>
                <a:srgbClr val="000000"/>
              </a:solidFill>
              <a:latin typeface="Georgia"/>
              <a:cs typeface="Helvetica"/>
              <a:sym typeface="Georgia"/>
            </a:endParaRPr>
          </a:p>
        </p:txBody>
      </p:sp>
      <p:sp>
        <p:nvSpPr>
          <p:cNvPr id="174" name="Om Jobtech - vårt arbetsätt"/>
          <p:cNvSpPr txBox="1">
            <a:spLocks noGrp="1"/>
          </p:cNvSpPr>
          <p:nvPr>
            <p:ph type="title"/>
          </p:nvPr>
        </p:nvSpPr>
        <p:spPr>
          <a:xfrm>
            <a:off x="1337132" y="395426"/>
            <a:ext cx="6773199" cy="701447"/>
          </a:xfrm>
          <a:prstGeom prst="rect">
            <a:avLst/>
          </a:prstGeom>
        </p:spPr>
        <p:txBody>
          <a:bodyPr>
            <a:noAutofit/>
          </a:bodyPr>
          <a:lstStyle>
            <a:lvl1pPr>
              <a:lnSpc>
                <a:spcPct val="100000"/>
              </a:lnSpc>
              <a:defRPr sz="6000" b="0" spc="-100">
                <a:latin typeface="Georgia"/>
                <a:ea typeface="Georgia"/>
                <a:cs typeface="Georgia"/>
                <a:sym typeface="Georgia"/>
              </a:defRPr>
            </a:lvl1pPr>
          </a:lstStyle>
          <a:p>
            <a:r>
              <a:rPr lang="sv-SE" sz="4000" dirty="0"/>
              <a:t>Arbetspsykologiskt perspektiv</a:t>
            </a:r>
            <a:endParaRPr sz="4000" dirty="0"/>
          </a:p>
        </p:txBody>
      </p:sp>
      <p:pic>
        <p:nvPicPr>
          <p:cNvPr id="175" name="Bild" descr="Bild"/>
          <p:cNvPicPr>
            <a:picLocks noChangeAspect="1"/>
          </p:cNvPicPr>
          <p:nvPr/>
        </p:nvPicPr>
        <p:blipFill>
          <a:blip r:embed="rId3"/>
          <a:stretch>
            <a:fillRect/>
          </a:stretch>
        </p:blipFill>
        <p:spPr>
          <a:xfrm>
            <a:off x="254726" y="293610"/>
            <a:ext cx="909638" cy="905079"/>
          </a:xfrm>
          <a:prstGeom prst="rect">
            <a:avLst/>
          </a:prstGeom>
          <a:ln w="12700">
            <a:miter lim="400000"/>
          </a:ln>
        </p:spPr>
      </p:pic>
      <p:pic>
        <p:nvPicPr>
          <p:cNvPr id="176" name="Bild" descr="Bild"/>
          <p:cNvPicPr>
            <a:picLocks noChangeAspect="1"/>
          </p:cNvPicPr>
          <p:nvPr/>
        </p:nvPicPr>
        <p:blipFill>
          <a:blip r:embed="rId4"/>
          <a:stretch>
            <a:fillRect/>
          </a:stretch>
        </p:blipFill>
        <p:spPr>
          <a:xfrm>
            <a:off x="3767500" y="4705420"/>
            <a:ext cx="2628901" cy="209552"/>
          </a:xfrm>
          <a:prstGeom prst="rect">
            <a:avLst/>
          </a:prstGeom>
          <a:ln w="12700">
            <a:miter lim="400000"/>
          </a:ln>
        </p:spPr>
      </p:pic>
    </p:spTree>
    <p:extLst>
      <p:ext uri="{BB962C8B-B14F-4D97-AF65-F5344CB8AC3E}">
        <p14:creationId xmlns:p14="http://schemas.microsoft.com/office/powerpoint/2010/main" val="364683784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3CCCE"/>
        </a:solidFill>
        <a:effectLst/>
      </p:bgPr>
    </p:bg>
    <p:spTree>
      <p:nvGrpSpPr>
        <p:cNvPr id="1" name=""/>
        <p:cNvGrpSpPr/>
        <p:nvPr/>
      </p:nvGrpSpPr>
      <p:grpSpPr>
        <a:xfrm>
          <a:off x="0" y="0"/>
          <a:ext cx="0" cy="0"/>
          <a:chOff x="0" y="0"/>
          <a:chExt cx="0" cy="0"/>
        </a:xfrm>
      </p:grpSpPr>
      <p:sp>
        <p:nvSpPr>
          <p:cNvPr id="174" name="Om Jobtech - vårt arbetsätt"/>
          <p:cNvSpPr txBox="1">
            <a:spLocks noGrp="1"/>
          </p:cNvSpPr>
          <p:nvPr>
            <p:ph type="title"/>
          </p:nvPr>
        </p:nvSpPr>
        <p:spPr>
          <a:xfrm>
            <a:off x="1337132" y="395426"/>
            <a:ext cx="6410404" cy="701447"/>
          </a:xfrm>
          <a:prstGeom prst="rect">
            <a:avLst/>
          </a:prstGeom>
        </p:spPr>
        <p:txBody>
          <a:bodyPr>
            <a:noAutofit/>
          </a:bodyPr>
          <a:lstStyle>
            <a:lvl1pPr>
              <a:lnSpc>
                <a:spcPct val="100000"/>
              </a:lnSpc>
              <a:defRPr sz="6000" b="0" spc="-100">
                <a:latin typeface="Georgia"/>
                <a:ea typeface="Georgia"/>
                <a:cs typeface="Georgia"/>
                <a:sym typeface="Georgia"/>
              </a:defRPr>
            </a:lvl1pPr>
          </a:lstStyle>
          <a:p>
            <a:r>
              <a:rPr lang="sv-SE" sz="4000" dirty="0"/>
              <a:t>Reflektion</a:t>
            </a:r>
            <a:endParaRPr sz="4000" dirty="0"/>
          </a:p>
        </p:txBody>
      </p:sp>
      <p:pic>
        <p:nvPicPr>
          <p:cNvPr id="175" name="Bild" descr="Bild"/>
          <p:cNvPicPr>
            <a:picLocks noChangeAspect="1"/>
          </p:cNvPicPr>
          <p:nvPr/>
        </p:nvPicPr>
        <p:blipFill>
          <a:blip r:embed="rId3"/>
          <a:stretch>
            <a:fillRect/>
          </a:stretch>
        </p:blipFill>
        <p:spPr>
          <a:xfrm>
            <a:off x="254726" y="293610"/>
            <a:ext cx="909638" cy="905079"/>
          </a:xfrm>
          <a:prstGeom prst="rect">
            <a:avLst/>
          </a:prstGeom>
          <a:ln w="12700">
            <a:miter lim="400000"/>
          </a:ln>
        </p:spPr>
      </p:pic>
      <p:pic>
        <p:nvPicPr>
          <p:cNvPr id="176" name="Bild" descr="Bild"/>
          <p:cNvPicPr>
            <a:picLocks noChangeAspect="1"/>
          </p:cNvPicPr>
          <p:nvPr/>
        </p:nvPicPr>
        <p:blipFill>
          <a:blip r:embed="rId4"/>
          <a:stretch>
            <a:fillRect/>
          </a:stretch>
        </p:blipFill>
        <p:spPr>
          <a:xfrm>
            <a:off x="3767500" y="4705420"/>
            <a:ext cx="2628901" cy="209552"/>
          </a:xfrm>
          <a:prstGeom prst="rect">
            <a:avLst/>
          </a:prstGeom>
          <a:ln w="12700">
            <a:miter lim="400000"/>
          </a:ln>
        </p:spPr>
      </p:pic>
      <p:sp>
        <p:nvSpPr>
          <p:cNvPr id="2" name="Pratbubbla: rektangel 1">
            <a:extLst>
              <a:ext uri="{FF2B5EF4-FFF2-40B4-BE49-F238E27FC236}">
                <a16:creationId xmlns:a16="http://schemas.microsoft.com/office/drawing/2014/main" id="{AD7D6962-205E-0993-A6FD-3E991922C43C}"/>
              </a:ext>
            </a:extLst>
          </p:cNvPr>
          <p:cNvSpPr/>
          <p:nvPr/>
        </p:nvSpPr>
        <p:spPr>
          <a:xfrm>
            <a:off x="1337132" y="1419225"/>
            <a:ext cx="5322431" cy="2107581"/>
          </a:xfrm>
          <a:prstGeom prst="wedgeRectCallout">
            <a:avLst>
              <a:gd name="adj1" fmla="val -33480"/>
              <a:gd name="adj2" fmla="val 76785"/>
            </a:avLst>
          </a:prstGeom>
          <a:solidFill>
            <a:srgbClr val="FFFFFF">
              <a:alpha val="34902"/>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sv-SE" sz="2400" b="0" i="0" u="none" strike="noStrike" cap="none" spc="0" normalizeH="0" baseline="0">
              <a:ln>
                <a:noFill/>
              </a:ln>
              <a:solidFill>
                <a:srgbClr val="5E5E5E"/>
              </a:solidFill>
              <a:effectLst/>
              <a:uFillTx/>
              <a:latin typeface="+mn-lt"/>
              <a:ea typeface="+mn-ea"/>
              <a:cs typeface="+mn-cs"/>
              <a:sym typeface="Helvetica"/>
            </a:endParaRPr>
          </a:p>
        </p:txBody>
      </p:sp>
      <p:sp>
        <p:nvSpPr>
          <p:cNvPr id="173" name="Inom enheten jobbar vi öppet, utforskande och testar nya arbetssätt, samverkansformer och ny teknik.…"/>
          <p:cNvSpPr txBox="1"/>
          <p:nvPr/>
        </p:nvSpPr>
        <p:spPr>
          <a:xfrm>
            <a:off x="1677978" y="2152549"/>
            <a:ext cx="4640738" cy="8384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50" tIns="19050" rIns="19050" bIns="19050" anchor="t">
            <a:noAutofit/>
          </a:bodyPr>
          <a:lstStyle/>
          <a:p>
            <a:pPr algn="ctr">
              <a:defRPr/>
            </a:pPr>
            <a:r>
              <a:rPr lang="sv-SE" sz="1600" kern="0" dirty="0">
                <a:solidFill>
                  <a:srgbClr val="000000"/>
                </a:solidFill>
                <a:latin typeface="Georgia"/>
                <a:cs typeface="Helvetica"/>
              </a:rPr>
              <a:t>Vilken information eller data är viktig för matchning i det arbetspsykologiska perspektivet?</a:t>
            </a:r>
            <a:endParaRPr lang="sv-SE" sz="1600" kern="0" dirty="0">
              <a:solidFill>
                <a:srgbClr val="000000"/>
              </a:solidFill>
              <a:latin typeface="Georgia"/>
              <a:cs typeface="Helvetica"/>
              <a:sym typeface="Georgia"/>
            </a:endParaRPr>
          </a:p>
        </p:txBody>
      </p:sp>
    </p:spTree>
    <p:extLst>
      <p:ext uri="{BB962C8B-B14F-4D97-AF65-F5344CB8AC3E}">
        <p14:creationId xmlns:p14="http://schemas.microsoft.com/office/powerpoint/2010/main" val="397037204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3CCCE"/>
        </a:solidFill>
        <a:effectLst/>
      </p:bgPr>
    </p:bg>
    <p:spTree>
      <p:nvGrpSpPr>
        <p:cNvPr id="1" name=""/>
        <p:cNvGrpSpPr/>
        <p:nvPr/>
      </p:nvGrpSpPr>
      <p:grpSpPr>
        <a:xfrm>
          <a:off x="0" y="0"/>
          <a:ext cx="0" cy="0"/>
          <a:chOff x="0" y="0"/>
          <a:chExt cx="0" cy="0"/>
        </a:xfrm>
      </p:grpSpPr>
      <p:sp>
        <p:nvSpPr>
          <p:cNvPr id="173" name="Inom enheten jobbar vi öppet, utforskande och testar nya arbetssätt, samverkansformer och ny teknik.…"/>
          <p:cNvSpPr txBox="1"/>
          <p:nvPr/>
        </p:nvSpPr>
        <p:spPr>
          <a:xfrm>
            <a:off x="1336316" y="1437084"/>
            <a:ext cx="6410404" cy="32683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 tIns="19050" rIns="19050" bIns="19050" anchor="t">
            <a:noAutofit/>
          </a:bodyPr>
          <a:lstStyle/>
          <a:p>
            <a:pPr>
              <a:lnSpc>
                <a:spcPct val="120000"/>
              </a:lnSpc>
              <a:defRPr/>
            </a:pPr>
            <a:r>
              <a:rPr lang="sv-SE" sz="1400" kern="0" dirty="0">
                <a:solidFill>
                  <a:srgbClr val="000000"/>
                </a:solidFill>
                <a:latin typeface="Georgia"/>
                <a:cs typeface="Helvetica"/>
                <a:sym typeface="Georgia"/>
              </a:rPr>
              <a:t>Ett vanligt missförstånd är att matchningsprocessen blir mer objektiv desto mer data och algoritmer som används.</a:t>
            </a:r>
          </a:p>
          <a:p>
            <a:pPr marL="257175" indent="-257175">
              <a:lnSpc>
                <a:spcPct val="120000"/>
              </a:lnSpc>
              <a:buFont typeface="Arial" panose="020B0604020202020204" pitchFamily="34" charset="0"/>
              <a:buChar char="•"/>
              <a:defRPr/>
            </a:pPr>
            <a:r>
              <a:rPr lang="sv-SE" sz="1400" kern="0" dirty="0">
                <a:solidFill>
                  <a:srgbClr val="000000"/>
                </a:solidFill>
                <a:latin typeface="Georgia"/>
                <a:cs typeface="Helvetica"/>
                <a:sym typeface="Georgia"/>
              </a:rPr>
              <a:t>Men alla led i matchningsprocesser kan leda till oetiska konsekvenser oavsett om de utförs av människor eller av digitala lösningar.</a:t>
            </a:r>
          </a:p>
          <a:p>
            <a:pPr>
              <a:lnSpc>
                <a:spcPct val="120000"/>
              </a:lnSpc>
              <a:defRPr/>
            </a:pPr>
            <a:endParaRPr lang="sv-SE" sz="1400" kern="0" dirty="0">
              <a:solidFill>
                <a:srgbClr val="000000"/>
              </a:solidFill>
              <a:latin typeface="Georgia"/>
              <a:cs typeface="Helvetica"/>
              <a:sym typeface="Georgia"/>
            </a:endParaRPr>
          </a:p>
          <a:p>
            <a:pPr>
              <a:lnSpc>
                <a:spcPct val="120000"/>
              </a:lnSpc>
              <a:defRPr/>
            </a:pPr>
            <a:r>
              <a:rPr lang="sv-SE" sz="1400" kern="0" dirty="0">
                <a:solidFill>
                  <a:srgbClr val="000000"/>
                </a:solidFill>
                <a:latin typeface="Georgia"/>
                <a:cs typeface="Helvetica"/>
                <a:sym typeface="Georgia"/>
              </a:rPr>
              <a:t>Det vanligaste digitala verktyget för matchning bjuder också på utmaningar så som exempelvis</a:t>
            </a:r>
          </a:p>
          <a:p>
            <a:pPr marL="257175" indent="-257175">
              <a:lnSpc>
                <a:spcPct val="120000"/>
              </a:lnSpc>
              <a:spcAft>
                <a:spcPts val="600"/>
              </a:spcAft>
              <a:buFont typeface="Arial" panose="020B0604020202020204" pitchFamily="34" charset="0"/>
              <a:buChar char="•"/>
              <a:defRPr/>
            </a:pPr>
            <a:r>
              <a:rPr lang="sv-SE" sz="1400" kern="0" dirty="0">
                <a:solidFill>
                  <a:srgbClr val="000000"/>
                </a:solidFill>
                <a:latin typeface="Georgia"/>
                <a:cs typeface="Helvetica"/>
                <a:sym typeface="Georgia"/>
              </a:rPr>
              <a:t>Likriktning</a:t>
            </a:r>
          </a:p>
          <a:p>
            <a:pPr marL="257175" indent="-257175">
              <a:lnSpc>
                <a:spcPct val="120000"/>
              </a:lnSpc>
              <a:spcAft>
                <a:spcPts val="600"/>
              </a:spcAft>
              <a:buFont typeface="Arial" panose="020B0604020202020204" pitchFamily="34" charset="0"/>
              <a:buChar char="•"/>
              <a:defRPr/>
            </a:pPr>
            <a:r>
              <a:rPr lang="sv-SE" sz="1400" kern="0" dirty="0">
                <a:solidFill>
                  <a:srgbClr val="000000"/>
                </a:solidFill>
                <a:latin typeface="Georgia"/>
                <a:cs typeface="Helvetica"/>
                <a:sym typeface="Georgia"/>
              </a:rPr>
              <a:t>Bristande transparens</a:t>
            </a:r>
          </a:p>
          <a:p>
            <a:pPr marL="257175" indent="-257175">
              <a:lnSpc>
                <a:spcPct val="120000"/>
              </a:lnSpc>
              <a:spcAft>
                <a:spcPts val="600"/>
              </a:spcAft>
              <a:buFont typeface="Arial" panose="020B0604020202020204" pitchFamily="34" charset="0"/>
              <a:buChar char="•"/>
              <a:defRPr/>
            </a:pPr>
            <a:r>
              <a:rPr lang="sv-SE" sz="1400" kern="0" dirty="0">
                <a:solidFill>
                  <a:srgbClr val="000000"/>
                </a:solidFill>
                <a:latin typeface="Georgia"/>
                <a:cs typeface="Helvetica"/>
                <a:sym typeface="Georgia"/>
              </a:rPr>
              <a:t>Liten möjlighet för användare att komma med spontan feedback</a:t>
            </a:r>
          </a:p>
          <a:p>
            <a:pPr marL="257175" indent="-257175">
              <a:buFont typeface="Arial" panose="020B0604020202020204" pitchFamily="34" charset="0"/>
              <a:buChar char="•"/>
              <a:defRPr/>
            </a:pPr>
            <a:endParaRPr lang="sv-SE" sz="1500" kern="0" dirty="0">
              <a:solidFill>
                <a:srgbClr val="000000"/>
              </a:solidFill>
              <a:latin typeface="Georgia"/>
              <a:cs typeface="Helvetica"/>
              <a:sym typeface="Georgia"/>
            </a:endParaRPr>
          </a:p>
        </p:txBody>
      </p:sp>
      <p:sp>
        <p:nvSpPr>
          <p:cNvPr id="174" name="Om Jobtech - vårt arbetsätt"/>
          <p:cNvSpPr txBox="1">
            <a:spLocks noGrp="1"/>
          </p:cNvSpPr>
          <p:nvPr>
            <p:ph type="title"/>
          </p:nvPr>
        </p:nvSpPr>
        <p:spPr>
          <a:xfrm>
            <a:off x="1337132" y="395426"/>
            <a:ext cx="6410404" cy="701447"/>
          </a:xfrm>
          <a:prstGeom prst="rect">
            <a:avLst/>
          </a:prstGeom>
        </p:spPr>
        <p:txBody>
          <a:bodyPr>
            <a:noAutofit/>
          </a:bodyPr>
          <a:lstStyle>
            <a:lvl1pPr>
              <a:lnSpc>
                <a:spcPct val="100000"/>
              </a:lnSpc>
              <a:defRPr sz="6000" b="0" spc="-100">
                <a:latin typeface="Georgia"/>
                <a:ea typeface="Georgia"/>
                <a:cs typeface="Georgia"/>
                <a:sym typeface="Georgia"/>
              </a:defRPr>
            </a:lvl1pPr>
          </a:lstStyle>
          <a:p>
            <a:r>
              <a:rPr lang="sv-SE" sz="4000" dirty="0"/>
              <a:t>Etiskt perspektiv</a:t>
            </a:r>
            <a:endParaRPr sz="4000" dirty="0"/>
          </a:p>
        </p:txBody>
      </p:sp>
      <p:pic>
        <p:nvPicPr>
          <p:cNvPr id="175" name="Bild" descr="Bild"/>
          <p:cNvPicPr>
            <a:picLocks noChangeAspect="1"/>
          </p:cNvPicPr>
          <p:nvPr/>
        </p:nvPicPr>
        <p:blipFill>
          <a:blip r:embed="rId3"/>
          <a:stretch>
            <a:fillRect/>
          </a:stretch>
        </p:blipFill>
        <p:spPr>
          <a:xfrm>
            <a:off x="254726" y="293610"/>
            <a:ext cx="909638" cy="905079"/>
          </a:xfrm>
          <a:prstGeom prst="rect">
            <a:avLst/>
          </a:prstGeom>
          <a:ln w="12700">
            <a:miter lim="400000"/>
          </a:ln>
        </p:spPr>
      </p:pic>
      <p:pic>
        <p:nvPicPr>
          <p:cNvPr id="176" name="Bild" descr="Bild"/>
          <p:cNvPicPr>
            <a:picLocks noChangeAspect="1"/>
          </p:cNvPicPr>
          <p:nvPr/>
        </p:nvPicPr>
        <p:blipFill>
          <a:blip r:embed="rId4"/>
          <a:stretch>
            <a:fillRect/>
          </a:stretch>
        </p:blipFill>
        <p:spPr>
          <a:xfrm>
            <a:off x="3767500" y="4705420"/>
            <a:ext cx="2628901" cy="209552"/>
          </a:xfrm>
          <a:prstGeom prst="rect">
            <a:avLst/>
          </a:prstGeom>
          <a:ln w="12700">
            <a:miter lim="400000"/>
          </a:ln>
        </p:spPr>
      </p:pic>
    </p:spTree>
    <p:extLst>
      <p:ext uri="{BB962C8B-B14F-4D97-AF65-F5344CB8AC3E}">
        <p14:creationId xmlns:p14="http://schemas.microsoft.com/office/powerpoint/2010/main" val="77618176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3CCCE"/>
        </a:solidFill>
        <a:effectLst/>
      </p:bgPr>
    </p:bg>
    <p:spTree>
      <p:nvGrpSpPr>
        <p:cNvPr id="1" name=""/>
        <p:cNvGrpSpPr/>
        <p:nvPr/>
      </p:nvGrpSpPr>
      <p:grpSpPr>
        <a:xfrm>
          <a:off x="0" y="0"/>
          <a:ext cx="0" cy="0"/>
          <a:chOff x="0" y="0"/>
          <a:chExt cx="0" cy="0"/>
        </a:xfrm>
      </p:grpSpPr>
      <p:sp>
        <p:nvSpPr>
          <p:cNvPr id="174" name="Om Jobtech - vårt arbetsätt"/>
          <p:cNvSpPr txBox="1">
            <a:spLocks noGrp="1"/>
          </p:cNvSpPr>
          <p:nvPr>
            <p:ph type="title"/>
          </p:nvPr>
        </p:nvSpPr>
        <p:spPr>
          <a:xfrm>
            <a:off x="1337132" y="395426"/>
            <a:ext cx="6410404" cy="701447"/>
          </a:xfrm>
          <a:prstGeom prst="rect">
            <a:avLst/>
          </a:prstGeom>
        </p:spPr>
        <p:txBody>
          <a:bodyPr>
            <a:normAutofit fontScale="90000"/>
          </a:bodyPr>
          <a:lstStyle>
            <a:lvl1pPr>
              <a:lnSpc>
                <a:spcPct val="100000"/>
              </a:lnSpc>
              <a:defRPr sz="6000" b="0" spc="-100">
                <a:latin typeface="Georgia"/>
                <a:ea typeface="Georgia"/>
                <a:cs typeface="Georgia"/>
                <a:sym typeface="Georgia"/>
              </a:defRPr>
            </a:lvl1pPr>
          </a:lstStyle>
          <a:p>
            <a:r>
              <a:rPr lang="sv-SE" sz="4400" dirty="0"/>
              <a:t>Reflektion</a:t>
            </a:r>
            <a:endParaRPr dirty="0"/>
          </a:p>
        </p:txBody>
      </p:sp>
      <p:pic>
        <p:nvPicPr>
          <p:cNvPr id="175" name="Bild" descr="Bild"/>
          <p:cNvPicPr>
            <a:picLocks noChangeAspect="1"/>
          </p:cNvPicPr>
          <p:nvPr/>
        </p:nvPicPr>
        <p:blipFill>
          <a:blip r:embed="rId3"/>
          <a:stretch>
            <a:fillRect/>
          </a:stretch>
        </p:blipFill>
        <p:spPr>
          <a:xfrm>
            <a:off x="254726" y="293610"/>
            <a:ext cx="909638" cy="905079"/>
          </a:xfrm>
          <a:prstGeom prst="rect">
            <a:avLst/>
          </a:prstGeom>
          <a:ln w="12700">
            <a:miter lim="400000"/>
          </a:ln>
        </p:spPr>
      </p:pic>
      <p:pic>
        <p:nvPicPr>
          <p:cNvPr id="176" name="Bild" descr="Bild"/>
          <p:cNvPicPr>
            <a:picLocks noChangeAspect="1"/>
          </p:cNvPicPr>
          <p:nvPr/>
        </p:nvPicPr>
        <p:blipFill>
          <a:blip r:embed="rId4"/>
          <a:stretch>
            <a:fillRect/>
          </a:stretch>
        </p:blipFill>
        <p:spPr>
          <a:xfrm>
            <a:off x="3767500" y="4705420"/>
            <a:ext cx="2628901" cy="209552"/>
          </a:xfrm>
          <a:prstGeom prst="rect">
            <a:avLst/>
          </a:prstGeom>
          <a:ln w="12700">
            <a:miter lim="400000"/>
          </a:ln>
        </p:spPr>
      </p:pic>
      <p:sp>
        <p:nvSpPr>
          <p:cNvPr id="2" name="Pratbubbla: rektangel 1">
            <a:extLst>
              <a:ext uri="{FF2B5EF4-FFF2-40B4-BE49-F238E27FC236}">
                <a16:creationId xmlns:a16="http://schemas.microsoft.com/office/drawing/2014/main" id="{98977392-6055-3C81-555B-3EA39D753F88}"/>
              </a:ext>
            </a:extLst>
          </p:cNvPr>
          <p:cNvSpPr/>
          <p:nvPr/>
        </p:nvSpPr>
        <p:spPr>
          <a:xfrm>
            <a:off x="1337132" y="1419225"/>
            <a:ext cx="5322431" cy="2107581"/>
          </a:xfrm>
          <a:prstGeom prst="wedgeRectCallout">
            <a:avLst>
              <a:gd name="adj1" fmla="val -33480"/>
              <a:gd name="adj2" fmla="val 76785"/>
            </a:avLst>
          </a:prstGeom>
          <a:solidFill>
            <a:srgbClr val="FFFFFF">
              <a:alpha val="34902"/>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sv-SE" sz="2400" b="0" i="0" u="none" strike="noStrike" cap="none" spc="0" normalizeH="0" baseline="0">
              <a:ln>
                <a:noFill/>
              </a:ln>
              <a:solidFill>
                <a:srgbClr val="5E5E5E"/>
              </a:solidFill>
              <a:effectLst/>
              <a:uFillTx/>
              <a:latin typeface="+mn-lt"/>
              <a:ea typeface="+mn-ea"/>
              <a:cs typeface="+mn-cs"/>
              <a:sym typeface="Helvetica"/>
            </a:endParaRPr>
          </a:p>
        </p:txBody>
      </p:sp>
      <p:sp>
        <p:nvSpPr>
          <p:cNvPr id="173" name="Inom enheten jobbar vi öppet, utforskande och testar nya arbetssätt, samverkansformer och ny teknik.…"/>
          <p:cNvSpPr txBox="1"/>
          <p:nvPr/>
        </p:nvSpPr>
        <p:spPr>
          <a:xfrm>
            <a:off x="1795066" y="2152549"/>
            <a:ext cx="4406562" cy="8384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 tIns="19050" rIns="19050" bIns="19050" anchor="t">
            <a:noAutofit/>
          </a:bodyPr>
          <a:lstStyle/>
          <a:p>
            <a:pPr algn="ctr">
              <a:defRPr/>
            </a:pPr>
            <a:r>
              <a:rPr lang="sv-SE" sz="1600" kern="0" dirty="0">
                <a:solidFill>
                  <a:srgbClr val="000000"/>
                </a:solidFill>
                <a:latin typeface="Georgia"/>
                <a:cs typeface="Helvetica"/>
              </a:rPr>
              <a:t>Vad skulle man kunna göra för att motverka de påtalade etiska bristerna i matchning?</a:t>
            </a:r>
            <a:endParaRPr lang="sv-SE" sz="1600" kern="0" dirty="0">
              <a:solidFill>
                <a:srgbClr val="000000"/>
              </a:solidFill>
              <a:latin typeface="Georgia"/>
              <a:cs typeface="Helvetica"/>
              <a:sym typeface="Georgia"/>
            </a:endParaRPr>
          </a:p>
        </p:txBody>
      </p:sp>
    </p:spTree>
    <p:extLst>
      <p:ext uri="{BB962C8B-B14F-4D97-AF65-F5344CB8AC3E}">
        <p14:creationId xmlns:p14="http://schemas.microsoft.com/office/powerpoint/2010/main" val="215736275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91510"/>
        </a:solidFill>
        <a:effectLst/>
      </p:bgPr>
    </p:bg>
    <p:spTree>
      <p:nvGrpSpPr>
        <p:cNvPr id="1" name=""/>
        <p:cNvGrpSpPr/>
        <p:nvPr/>
      </p:nvGrpSpPr>
      <p:grpSpPr>
        <a:xfrm>
          <a:off x="0" y="0"/>
          <a:ext cx="0" cy="0"/>
          <a:chOff x="0" y="0"/>
          <a:chExt cx="0" cy="0"/>
        </a:xfrm>
      </p:grpSpPr>
      <p:pic>
        <p:nvPicPr>
          <p:cNvPr id="223" name="gilles-lambert-pb_lF8VWaPU-unsplash.jpg" descr="gilles-lambert-pb_lF8VWaPU-unsplash.jpg"/>
          <p:cNvPicPr>
            <a:picLocks noChangeAspect="1"/>
          </p:cNvPicPr>
          <p:nvPr/>
        </p:nvPicPr>
        <p:blipFill rotWithShape="1">
          <a:blip r:embed="rId3" cstate="screen">
            <a:extLst>
              <a:ext uri="{28A0092B-C50C-407E-A947-70E740481C1C}">
                <a14:useLocalDpi xmlns:a14="http://schemas.microsoft.com/office/drawing/2010/main"/>
              </a:ext>
            </a:extLst>
          </a:blip>
          <a:srcRect l="35000" t="37045" r="41667" b="36844"/>
          <a:stretch/>
        </p:blipFill>
        <p:spPr>
          <a:xfrm>
            <a:off x="7010400" y="3800476"/>
            <a:ext cx="2133600" cy="1343025"/>
          </a:xfrm>
          <a:prstGeom prst="rect">
            <a:avLst/>
          </a:prstGeom>
          <a:ln w="12700">
            <a:miter lim="400000"/>
          </a:ln>
        </p:spPr>
      </p:pic>
      <p:pic>
        <p:nvPicPr>
          <p:cNvPr id="226" name="Af_logo_inv_rgb_270px@2x.png" descr="Af_logo_inv_rgb_270px@2x.png"/>
          <p:cNvPicPr>
            <a:picLocks noChangeAspect="1"/>
          </p:cNvPicPr>
          <p:nvPr/>
        </p:nvPicPr>
        <p:blipFill>
          <a:blip r:embed="rId4"/>
          <a:stretch>
            <a:fillRect/>
          </a:stretch>
        </p:blipFill>
        <p:spPr>
          <a:xfrm>
            <a:off x="3756727" y="4704511"/>
            <a:ext cx="1630549" cy="211368"/>
          </a:xfrm>
          <a:prstGeom prst="rect">
            <a:avLst/>
          </a:prstGeom>
          <a:ln w="12700">
            <a:miter lim="400000"/>
          </a:ln>
        </p:spPr>
      </p:pic>
      <p:pic>
        <p:nvPicPr>
          <p:cNvPr id="227" name="Bild" descr="Bild"/>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53429" y="4704511"/>
            <a:ext cx="737051" cy="211368"/>
          </a:xfrm>
          <a:prstGeom prst="rect">
            <a:avLst/>
          </a:prstGeom>
          <a:ln w="12700">
            <a:miter lim="400000"/>
          </a:ln>
        </p:spPr>
      </p:pic>
      <p:pic>
        <p:nvPicPr>
          <p:cNvPr id="228" name="Bild" descr="Bild"/>
          <p:cNvPicPr>
            <a:picLocks noChangeAspect="1"/>
          </p:cNvPicPr>
          <p:nvPr/>
        </p:nvPicPr>
        <p:blipFill>
          <a:blip r:embed="rId6"/>
          <a:stretch>
            <a:fillRect/>
          </a:stretch>
        </p:blipFill>
        <p:spPr>
          <a:xfrm>
            <a:off x="320213" y="276870"/>
            <a:ext cx="904734" cy="910222"/>
          </a:xfrm>
          <a:prstGeom prst="rect">
            <a:avLst/>
          </a:prstGeom>
          <a:ln w="12700">
            <a:miter lim="400000"/>
          </a:ln>
        </p:spPr>
      </p:pic>
      <p:sp>
        <p:nvSpPr>
          <p:cNvPr id="8" name="Digital infrastruktur…">
            <a:extLst>
              <a:ext uri="{FF2B5EF4-FFF2-40B4-BE49-F238E27FC236}">
                <a16:creationId xmlns:a16="http://schemas.microsoft.com/office/drawing/2014/main" id="{2582B806-BFD8-4F90-9FE2-B8BCB453C0A6}"/>
              </a:ext>
            </a:extLst>
          </p:cNvPr>
          <p:cNvSpPr txBox="1"/>
          <p:nvPr/>
        </p:nvSpPr>
        <p:spPr>
          <a:xfrm>
            <a:off x="1331913" y="422930"/>
            <a:ext cx="6839266" cy="6181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anchor="ctr">
            <a:spAutoFit/>
          </a:bodyPr>
          <a:lstStyle>
            <a:lvl1pPr algn="l" defTabSz="821529">
              <a:lnSpc>
                <a:spcPct val="110000"/>
              </a:lnSpc>
              <a:defRPr sz="7000">
                <a:solidFill>
                  <a:srgbClr val="FFFFFF"/>
                </a:solidFill>
                <a:latin typeface="Georgia"/>
                <a:ea typeface="Georgia"/>
                <a:cs typeface="Georgia"/>
                <a:sym typeface="Georgia"/>
              </a:defRPr>
            </a:lvl1pPr>
          </a:lstStyle>
          <a:p>
            <a:pPr defTabSz="308066" hangingPunct="0"/>
            <a:r>
              <a:rPr lang="sv-SE" sz="3600" kern="0" dirty="0"/>
              <a:t>Perspektiv på matchning</a:t>
            </a:r>
          </a:p>
        </p:txBody>
      </p:sp>
      <p:sp>
        <p:nvSpPr>
          <p:cNvPr id="13" name="textruta 12">
            <a:extLst>
              <a:ext uri="{FF2B5EF4-FFF2-40B4-BE49-F238E27FC236}">
                <a16:creationId xmlns:a16="http://schemas.microsoft.com/office/drawing/2014/main" id="{5DFDA3E6-D327-3F4F-7799-505254FA571F}"/>
              </a:ext>
            </a:extLst>
          </p:cNvPr>
          <p:cNvSpPr txBox="1"/>
          <p:nvPr/>
        </p:nvSpPr>
        <p:spPr>
          <a:xfrm>
            <a:off x="1331912" y="1430769"/>
            <a:ext cx="5678487"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oAutofit/>
          </a:bodyPr>
          <a:lstStyle/>
          <a:p>
            <a:r>
              <a:rPr lang="sv-SE" sz="1600" dirty="0">
                <a:solidFill>
                  <a:srgbClr val="FFFFFF"/>
                </a:solidFill>
                <a:latin typeface="Georgia" panose="02040502050405020303" pitchFamily="18" charset="0"/>
              </a:rPr>
              <a:t>Utmana och utveckla dina föreställningar om matchning</a:t>
            </a:r>
          </a:p>
        </p:txBody>
      </p:sp>
      <p:pic>
        <p:nvPicPr>
          <p:cNvPr id="5" name="Bildobjekt 4">
            <a:extLst>
              <a:ext uri="{FF2B5EF4-FFF2-40B4-BE49-F238E27FC236}">
                <a16:creationId xmlns:a16="http://schemas.microsoft.com/office/drawing/2014/main" id="{FD00DE27-366F-9AB2-43F1-95825CD78886}"/>
              </a:ext>
            </a:extLst>
          </p:cNvPr>
          <p:cNvPicPr>
            <a:picLocks noChangeAspect="1"/>
          </p:cNvPicPr>
          <p:nvPr/>
        </p:nvPicPr>
        <p:blipFill>
          <a:blip r:embed="rId7"/>
          <a:stretch>
            <a:fillRect/>
          </a:stretch>
        </p:blipFill>
        <p:spPr>
          <a:xfrm rot="1233031">
            <a:off x="7207532" y="3216403"/>
            <a:ext cx="908151" cy="1287787"/>
          </a:xfrm>
          <a:prstGeom prst="rect">
            <a:avLst/>
          </a:prstGeom>
        </p:spPr>
      </p:pic>
    </p:spTree>
    <p:extLst>
      <p:ext uri="{BB962C8B-B14F-4D97-AF65-F5344CB8AC3E}">
        <p14:creationId xmlns:p14="http://schemas.microsoft.com/office/powerpoint/2010/main" val="259050476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91510"/>
        </a:solidFill>
        <a:effectLst/>
      </p:bgPr>
    </p:bg>
    <p:spTree>
      <p:nvGrpSpPr>
        <p:cNvPr id="1" name=""/>
        <p:cNvGrpSpPr/>
        <p:nvPr/>
      </p:nvGrpSpPr>
      <p:grpSpPr>
        <a:xfrm>
          <a:off x="0" y="0"/>
          <a:ext cx="0" cy="0"/>
          <a:chOff x="0" y="0"/>
          <a:chExt cx="0" cy="0"/>
        </a:xfrm>
      </p:grpSpPr>
      <p:pic>
        <p:nvPicPr>
          <p:cNvPr id="223" name="gilles-lambert-pb_lF8VWaPU-unsplash.jpg" descr="gilles-lambert-pb_lF8VWaPU-unsplash.jpg"/>
          <p:cNvPicPr>
            <a:picLocks noChangeAspect="1"/>
          </p:cNvPicPr>
          <p:nvPr/>
        </p:nvPicPr>
        <p:blipFill rotWithShape="1">
          <a:blip r:embed="rId3" cstate="screen">
            <a:extLst>
              <a:ext uri="{28A0092B-C50C-407E-A947-70E740481C1C}">
                <a14:useLocalDpi xmlns:a14="http://schemas.microsoft.com/office/drawing/2010/main"/>
              </a:ext>
            </a:extLst>
          </a:blip>
          <a:srcRect l="35000" t="37045" r="41667" b="36844"/>
          <a:stretch/>
        </p:blipFill>
        <p:spPr>
          <a:xfrm>
            <a:off x="7010400" y="3800476"/>
            <a:ext cx="2133600" cy="1343025"/>
          </a:xfrm>
          <a:prstGeom prst="rect">
            <a:avLst/>
          </a:prstGeom>
          <a:ln w="12700">
            <a:miter lim="400000"/>
          </a:ln>
        </p:spPr>
      </p:pic>
      <p:pic>
        <p:nvPicPr>
          <p:cNvPr id="226" name="Af_logo_inv_rgb_270px@2x.png" descr="Af_logo_inv_rgb_270px@2x.png"/>
          <p:cNvPicPr>
            <a:picLocks noChangeAspect="1"/>
          </p:cNvPicPr>
          <p:nvPr/>
        </p:nvPicPr>
        <p:blipFill>
          <a:blip r:embed="rId4"/>
          <a:stretch>
            <a:fillRect/>
          </a:stretch>
        </p:blipFill>
        <p:spPr>
          <a:xfrm>
            <a:off x="3756727" y="4704511"/>
            <a:ext cx="1630549" cy="211368"/>
          </a:xfrm>
          <a:prstGeom prst="rect">
            <a:avLst/>
          </a:prstGeom>
          <a:ln w="12700">
            <a:miter lim="400000"/>
          </a:ln>
        </p:spPr>
      </p:pic>
      <p:pic>
        <p:nvPicPr>
          <p:cNvPr id="227" name="Bild" descr="Bild"/>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53429" y="4704511"/>
            <a:ext cx="737051" cy="211368"/>
          </a:xfrm>
          <a:prstGeom prst="rect">
            <a:avLst/>
          </a:prstGeom>
          <a:ln w="12700">
            <a:miter lim="400000"/>
          </a:ln>
        </p:spPr>
      </p:pic>
      <p:sp>
        <p:nvSpPr>
          <p:cNvPr id="10" name="textruta 9">
            <a:extLst>
              <a:ext uri="{FF2B5EF4-FFF2-40B4-BE49-F238E27FC236}">
                <a16:creationId xmlns:a16="http://schemas.microsoft.com/office/drawing/2014/main" id="{B8DB45F4-E2F5-4912-8C69-1082DE64351F}"/>
              </a:ext>
            </a:extLst>
          </p:cNvPr>
          <p:cNvSpPr txBox="1"/>
          <p:nvPr/>
        </p:nvSpPr>
        <p:spPr>
          <a:xfrm>
            <a:off x="1334213" y="1419225"/>
            <a:ext cx="3467542" cy="22286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oAutofit/>
          </a:bodyPr>
          <a:lstStyle/>
          <a:p>
            <a:pPr marL="342900" indent="-342900" defTabSz="257168" hangingPunct="0">
              <a:lnSpc>
                <a:spcPct val="120000"/>
              </a:lnSpc>
              <a:spcBef>
                <a:spcPts val="600"/>
              </a:spcBef>
              <a:buSzPct val="75000"/>
              <a:buFontTx/>
              <a:buAutoNum type="arabicPeriod"/>
              <a:defRPr sz="2500" b="0">
                <a:solidFill>
                  <a:srgbClr val="FFFFFF"/>
                </a:solidFill>
              </a:defRPr>
            </a:pPr>
            <a:r>
              <a:rPr lang="sv-SE" sz="1600" kern="0" dirty="0">
                <a:solidFill>
                  <a:srgbClr val="000000">
                    <a:lumMod val="65000"/>
                    <a:lumOff val="35000"/>
                  </a:srgbClr>
                </a:solidFill>
                <a:latin typeface="Georgia"/>
                <a:sym typeface="Georgia"/>
              </a:rPr>
              <a:t>Introduktion</a:t>
            </a:r>
          </a:p>
          <a:p>
            <a:pPr marL="342900" indent="-342900" defTabSz="257168" hangingPunct="0">
              <a:lnSpc>
                <a:spcPct val="120000"/>
              </a:lnSpc>
              <a:spcBef>
                <a:spcPts val="600"/>
              </a:spcBef>
              <a:buSzPct val="75000"/>
              <a:buFontTx/>
              <a:buAutoNum type="arabicPeriod"/>
              <a:defRPr sz="2500" b="0">
                <a:solidFill>
                  <a:srgbClr val="FFFFFF"/>
                </a:solidFill>
              </a:defRPr>
            </a:pPr>
            <a:r>
              <a:rPr lang="sv-SE" sz="1600" kern="0" dirty="0">
                <a:solidFill>
                  <a:srgbClr val="000000">
                    <a:lumMod val="65000"/>
                    <a:lumOff val="35000"/>
                  </a:srgbClr>
                </a:solidFill>
                <a:latin typeface="Georgia"/>
                <a:sym typeface="Georgia"/>
              </a:rPr>
              <a:t>Vad är matchning?</a:t>
            </a:r>
          </a:p>
          <a:p>
            <a:pPr marL="342900" indent="-342900" defTabSz="257168" hangingPunct="0">
              <a:lnSpc>
                <a:spcPct val="120000"/>
              </a:lnSpc>
              <a:spcBef>
                <a:spcPts val="600"/>
              </a:spcBef>
              <a:buSzPct val="75000"/>
              <a:buFontTx/>
              <a:buAutoNum type="arabicPeriod"/>
              <a:defRPr sz="2500" b="0">
                <a:solidFill>
                  <a:srgbClr val="FFFFFF"/>
                </a:solidFill>
              </a:defRPr>
            </a:pPr>
            <a:r>
              <a:rPr lang="sv-SE" sz="1600" kern="0" dirty="0">
                <a:solidFill>
                  <a:srgbClr val="000000">
                    <a:lumMod val="65000"/>
                    <a:lumOff val="35000"/>
                  </a:srgbClr>
                </a:solidFill>
                <a:latin typeface="Georgia"/>
                <a:sym typeface="Georgia"/>
              </a:rPr>
              <a:t>Övning</a:t>
            </a:r>
          </a:p>
          <a:p>
            <a:pPr marL="342900" indent="-342900" defTabSz="257168" hangingPunct="0">
              <a:lnSpc>
                <a:spcPct val="120000"/>
              </a:lnSpc>
              <a:spcBef>
                <a:spcPts val="600"/>
              </a:spcBef>
              <a:buSzPct val="75000"/>
              <a:buFontTx/>
              <a:buAutoNum type="arabicPeriod"/>
              <a:defRPr sz="2500" b="0">
                <a:solidFill>
                  <a:srgbClr val="FFFFFF"/>
                </a:solidFill>
              </a:defRPr>
            </a:pPr>
            <a:r>
              <a:rPr lang="sv-SE" sz="1600" kern="0" dirty="0">
                <a:solidFill>
                  <a:srgbClr val="000000">
                    <a:lumMod val="65000"/>
                    <a:lumOff val="35000"/>
                  </a:srgbClr>
                </a:solidFill>
                <a:latin typeface="Georgia"/>
                <a:sym typeface="Georgia"/>
              </a:rPr>
              <a:t>Fyra perspektiv på matchning</a:t>
            </a:r>
          </a:p>
          <a:p>
            <a:pPr marL="342900" indent="-342900" defTabSz="257168" hangingPunct="0">
              <a:lnSpc>
                <a:spcPct val="120000"/>
              </a:lnSpc>
              <a:spcBef>
                <a:spcPts val="600"/>
              </a:spcBef>
              <a:buSzPct val="75000"/>
              <a:buFontTx/>
              <a:buAutoNum type="arabicPeriod"/>
              <a:defRPr sz="2500" b="0">
                <a:solidFill>
                  <a:srgbClr val="FFFFFF"/>
                </a:solidFill>
              </a:defRPr>
            </a:pPr>
            <a:r>
              <a:rPr lang="sv-SE" sz="1600" kern="0" dirty="0">
                <a:solidFill>
                  <a:srgbClr val="FFFFFF"/>
                </a:solidFill>
                <a:latin typeface="Georgia"/>
                <a:sym typeface="Georgia"/>
              </a:rPr>
              <a:t>Reflektion</a:t>
            </a:r>
          </a:p>
          <a:p>
            <a:pPr marL="342900" indent="-342900" defTabSz="257168" hangingPunct="0">
              <a:lnSpc>
                <a:spcPct val="120000"/>
              </a:lnSpc>
              <a:spcBef>
                <a:spcPts val="600"/>
              </a:spcBef>
              <a:buSzPct val="75000"/>
              <a:buFontTx/>
              <a:buAutoNum type="arabicPeriod"/>
              <a:defRPr sz="2500" b="0">
                <a:solidFill>
                  <a:srgbClr val="FFFFFF"/>
                </a:solidFill>
              </a:defRPr>
            </a:pPr>
            <a:r>
              <a:rPr lang="sv-SE" sz="1600" kern="0" dirty="0">
                <a:solidFill>
                  <a:srgbClr val="000000">
                    <a:lumMod val="65000"/>
                    <a:lumOff val="35000"/>
                  </a:srgbClr>
                </a:solidFill>
                <a:latin typeface="Georgia"/>
                <a:sym typeface="Georgia"/>
              </a:rPr>
              <a:t>Avslutning</a:t>
            </a:r>
            <a:endParaRPr lang="sv-SE" sz="3200" dirty="0">
              <a:solidFill>
                <a:srgbClr val="000000">
                  <a:lumMod val="65000"/>
                  <a:lumOff val="35000"/>
                </a:srgbClr>
              </a:solidFill>
              <a:latin typeface="Canela Bold"/>
            </a:endParaRPr>
          </a:p>
        </p:txBody>
      </p:sp>
      <p:sp>
        <p:nvSpPr>
          <p:cNvPr id="3" name="Digital infrastruktur…">
            <a:extLst>
              <a:ext uri="{FF2B5EF4-FFF2-40B4-BE49-F238E27FC236}">
                <a16:creationId xmlns:a16="http://schemas.microsoft.com/office/drawing/2014/main" id="{F4A5DC4B-F0EB-739D-6658-0AD8C07673D8}"/>
              </a:ext>
            </a:extLst>
          </p:cNvPr>
          <p:cNvSpPr txBox="1"/>
          <p:nvPr/>
        </p:nvSpPr>
        <p:spPr>
          <a:xfrm>
            <a:off x="1334213" y="391639"/>
            <a:ext cx="4910393" cy="6806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anchor="ctr">
            <a:spAutoFit/>
          </a:bodyPr>
          <a:lstStyle>
            <a:lvl1pPr algn="l" defTabSz="821529">
              <a:lnSpc>
                <a:spcPct val="110000"/>
              </a:lnSpc>
              <a:defRPr sz="7000">
                <a:solidFill>
                  <a:srgbClr val="FFFFFF"/>
                </a:solidFill>
                <a:latin typeface="Georgia"/>
                <a:ea typeface="Georgia"/>
                <a:cs typeface="Georgia"/>
                <a:sym typeface="Georgia"/>
              </a:defRPr>
            </a:lvl1pPr>
          </a:lstStyle>
          <a:p>
            <a:pPr defTabSz="308066" hangingPunct="0">
              <a:defRPr/>
            </a:pPr>
            <a:r>
              <a:rPr lang="sv-SE" sz="4000" kern="0" dirty="0"/>
              <a:t>Agenda</a:t>
            </a:r>
          </a:p>
        </p:txBody>
      </p:sp>
      <p:pic>
        <p:nvPicPr>
          <p:cNvPr id="4" name="Bild" descr="Bild">
            <a:extLst>
              <a:ext uri="{FF2B5EF4-FFF2-40B4-BE49-F238E27FC236}">
                <a16:creationId xmlns:a16="http://schemas.microsoft.com/office/drawing/2014/main" id="{E2D73DA8-0DE5-52A2-71CD-6FCE7478261A}"/>
              </a:ext>
            </a:extLst>
          </p:cNvPr>
          <p:cNvPicPr>
            <a:picLocks noChangeAspect="1"/>
          </p:cNvPicPr>
          <p:nvPr/>
        </p:nvPicPr>
        <p:blipFill>
          <a:blip r:embed="rId6"/>
          <a:stretch>
            <a:fillRect/>
          </a:stretch>
        </p:blipFill>
        <p:spPr>
          <a:xfrm>
            <a:off x="254726" y="293610"/>
            <a:ext cx="904734" cy="910222"/>
          </a:xfrm>
          <a:prstGeom prst="rect">
            <a:avLst/>
          </a:prstGeom>
          <a:ln w="12700">
            <a:miter lim="400000"/>
          </a:ln>
        </p:spPr>
      </p:pic>
      <p:pic>
        <p:nvPicPr>
          <p:cNvPr id="6" name="Bildobjekt 5">
            <a:extLst>
              <a:ext uri="{FF2B5EF4-FFF2-40B4-BE49-F238E27FC236}">
                <a16:creationId xmlns:a16="http://schemas.microsoft.com/office/drawing/2014/main" id="{EFD2F8A0-8164-4183-C95F-8BC602EF738E}"/>
              </a:ext>
            </a:extLst>
          </p:cNvPr>
          <p:cNvPicPr>
            <a:picLocks noChangeAspect="1"/>
          </p:cNvPicPr>
          <p:nvPr/>
        </p:nvPicPr>
        <p:blipFill>
          <a:blip r:embed="rId7"/>
          <a:stretch>
            <a:fillRect/>
          </a:stretch>
        </p:blipFill>
        <p:spPr>
          <a:xfrm rot="1220858">
            <a:off x="7211009" y="3199389"/>
            <a:ext cx="935809" cy="1321813"/>
          </a:xfrm>
          <a:prstGeom prst="rect">
            <a:avLst/>
          </a:prstGeom>
        </p:spPr>
      </p:pic>
    </p:spTree>
    <p:extLst>
      <p:ext uri="{BB962C8B-B14F-4D97-AF65-F5344CB8AC3E}">
        <p14:creationId xmlns:p14="http://schemas.microsoft.com/office/powerpoint/2010/main" val="25259892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3CCCE"/>
        </a:solidFill>
        <a:effectLst/>
      </p:bgPr>
    </p:bg>
    <p:spTree>
      <p:nvGrpSpPr>
        <p:cNvPr id="1" name=""/>
        <p:cNvGrpSpPr/>
        <p:nvPr/>
      </p:nvGrpSpPr>
      <p:grpSpPr>
        <a:xfrm>
          <a:off x="0" y="0"/>
          <a:ext cx="0" cy="0"/>
          <a:chOff x="0" y="0"/>
          <a:chExt cx="0" cy="0"/>
        </a:xfrm>
      </p:grpSpPr>
      <p:pic>
        <p:nvPicPr>
          <p:cNvPr id="191" name="Bild" descr="Bild"/>
          <p:cNvPicPr>
            <a:picLocks noChangeAspect="1"/>
          </p:cNvPicPr>
          <p:nvPr/>
        </p:nvPicPr>
        <p:blipFill>
          <a:blip r:embed="rId3"/>
          <a:stretch>
            <a:fillRect/>
          </a:stretch>
        </p:blipFill>
        <p:spPr>
          <a:xfrm>
            <a:off x="254726" y="293610"/>
            <a:ext cx="909638" cy="905079"/>
          </a:xfrm>
          <a:prstGeom prst="rect">
            <a:avLst/>
          </a:prstGeom>
          <a:ln w="12700">
            <a:miter lim="400000"/>
          </a:ln>
        </p:spPr>
      </p:pic>
      <p:pic>
        <p:nvPicPr>
          <p:cNvPr id="192" name="Bild" descr="Bild"/>
          <p:cNvPicPr>
            <a:picLocks noChangeAspect="1"/>
          </p:cNvPicPr>
          <p:nvPr/>
        </p:nvPicPr>
        <p:blipFill>
          <a:blip r:embed="rId4"/>
          <a:stretch>
            <a:fillRect/>
          </a:stretch>
        </p:blipFill>
        <p:spPr>
          <a:xfrm>
            <a:off x="3767500" y="4705420"/>
            <a:ext cx="2628901" cy="209552"/>
          </a:xfrm>
          <a:prstGeom prst="rect">
            <a:avLst/>
          </a:prstGeom>
          <a:ln w="12700">
            <a:miter lim="400000"/>
          </a:ln>
        </p:spPr>
      </p:pic>
      <p:sp>
        <p:nvSpPr>
          <p:cNvPr id="193" name="Om Jobtech - så fungerar plattformen och ekosystemet"/>
          <p:cNvSpPr txBox="1">
            <a:spLocks noGrp="1"/>
          </p:cNvSpPr>
          <p:nvPr>
            <p:ph type="title"/>
          </p:nvPr>
        </p:nvSpPr>
        <p:spPr>
          <a:xfrm>
            <a:off x="1337132" y="395426"/>
            <a:ext cx="6410404" cy="701447"/>
          </a:xfrm>
          <a:prstGeom prst="rect">
            <a:avLst/>
          </a:prstGeom>
        </p:spPr>
        <p:txBody>
          <a:bodyPr>
            <a:noAutofit/>
          </a:bodyPr>
          <a:lstStyle>
            <a:lvl1pPr>
              <a:lnSpc>
                <a:spcPct val="100000"/>
              </a:lnSpc>
              <a:defRPr sz="6000" b="0" spc="-100">
                <a:latin typeface="Georgia"/>
                <a:ea typeface="Georgia"/>
                <a:cs typeface="Georgia"/>
                <a:sym typeface="Georgia"/>
              </a:defRPr>
            </a:lvl1pPr>
          </a:lstStyle>
          <a:p>
            <a:r>
              <a:rPr lang="sv-SE" sz="4000" dirty="0"/>
              <a:t>Reflektion</a:t>
            </a:r>
            <a:endParaRPr sz="4000" dirty="0"/>
          </a:p>
        </p:txBody>
      </p:sp>
      <p:sp>
        <p:nvSpPr>
          <p:cNvPr id="199" name="Användare…"/>
          <p:cNvSpPr txBox="1"/>
          <p:nvPr/>
        </p:nvSpPr>
        <p:spPr>
          <a:xfrm>
            <a:off x="4141525" y="2163621"/>
            <a:ext cx="1326340" cy="17465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50" tIns="19050" rIns="19050" bIns="19050">
            <a:normAutofit/>
          </a:bodyPr>
          <a:lstStyle/>
          <a:p>
            <a:pPr defTabSz="171450" hangingPunct="0">
              <a:lnSpc>
                <a:spcPct val="120000"/>
              </a:lnSpc>
              <a:spcBef>
                <a:spcPts val="263"/>
              </a:spcBef>
              <a:defRPr sz="3500">
                <a:solidFill>
                  <a:srgbClr val="DFCDCE"/>
                </a:solidFill>
                <a:latin typeface="Roboto Bold"/>
                <a:ea typeface="Roboto Bold"/>
                <a:cs typeface="Roboto Bold"/>
                <a:sym typeface="Roboto Bold"/>
              </a:defRPr>
            </a:pPr>
            <a:r>
              <a:rPr lang="sv-SE" sz="1238" kern="0" dirty="0">
                <a:solidFill>
                  <a:srgbClr val="DFCDCE"/>
                </a:solidFill>
                <a:latin typeface="Roboto Bold"/>
                <a:ea typeface="Roboto Bold"/>
                <a:sym typeface="Roboto Bold"/>
              </a:rPr>
              <a:t>Stödverksamheter</a:t>
            </a:r>
            <a:endParaRPr lang="sv-SE" sz="1313" kern="0" dirty="0">
              <a:solidFill>
                <a:srgbClr val="DFCDCE"/>
              </a:solidFill>
              <a:latin typeface="Roboto Bold"/>
              <a:ea typeface="Roboto Bold"/>
              <a:sym typeface="Roboto Bold"/>
            </a:endParaRPr>
          </a:p>
          <a:p>
            <a:pPr defTabSz="171450" hangingPunct="0">
              <a:lnSpc>
                <a:spcPct val="120000"/>
              </a:lnSpc>
              <a:defRPr sz="2000">
                <a:solidFill>
                  <a:srgbClr val="DFCDCE"/>
                </a:solidFill>
                <a:latin typeface="Roboto Regular"/>
                <a:ea typeface="Roboto Regular"/>
                <a:cs typeface="Roboto Regular"/>
                <a:sym typeface="Roboto Regular"/>
              </a:defRPr>
            </a:pPr>
            <a:r>
              <a:rPr lang="sv-SE" sz="750" kern="0" dirty="0">
                <a:solidFill>
                  <a:srgbClr val="DFCDCE"/>
                </a:solidFill>
                <a:latin typeface="Roboto Regular"/>
                <a:sym typeface="Roboto Regular"/>
              </a:rPr>
              <a:t>Organiserade för att uppnå verksamhetsnytta. En nytta som formuleras inom ramen för rådande paradigm.</a:t>
            </a:r>
            <a:endParaRPr lang="sv-SE" sz="1238" kern="0" dirty="0">
              <a:solidFill>
                <a:srgbClr val="DFCDCE"/>
              </a:solidFill>
              <a:latin typeface="Roboto Bold"/>
              <a:sym typeface="Roboto Bold"/>
            </a:endParaRPr>
          </a:p>
          <a:p>
            <a:pPr defTabSz="166307" hangingPunct="0">
              <a:lnSpc>
                <a:spcPct val="120000"/>
              </a:lnSpc>
              <a:defRPr sz="1900">
                <a:solidFill>
                  <a:srgbClr val="DFCDCE"/>
                </a:solidFill>
                <a:latin typeface="Roboto Regular"/>
                <a:ea typeface="Roboto Regular"/>
                <a:cs typeface="Roboto Regular"/>
                <a:sym typeface="Roboto Regular"/>
              </a:defRPr>
            </a:pPr>
            <a:endParaRPr sz="713" kern="0" dirty="0">
              <a:solidFill>
                <a:srgbClr val="DFCDCE"/>
              </a:solidFill>
              <a:latin typeface="Roboto Regular"/>
              <a:sym typeface="Roboto Regular"/>
            </a:endParaRPr>
          </a:p>
        </p:txBody>
      </p:sp>
      <p:sp>
        <p:nvSpPr>
          <p:cNvPr id="201" name="Slutanvändare…"/>
          <p:cNvSpPr txBox="1"/>
          <p:nvPr/>
        </p:nvSpPr>
        <p:spPr>
          <a:xfrm>
            <a:off x="6570502" y="2163622"/>
            <a:ext cx="1243408" cy="22066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50" tIns="19050" rIns="19050" bIns="19050">
            <a:normAutofit/>
          </a:bodyPr>
          <a:lstStyle/>
          <a:p>
            <a:pPr defTabSz="171450" hangingPunct="0">
              <a:lnSpc>
                <a:spcPct val="120000"/>
              </a:lnSpc>
              <a:spcBef>
                <a:spcPts val="263"/>
              </a:spcBef>
              <a:defRPr sz="3500">
                <a:solidFill>
                  <a:srgbClr val="DFCDCE"/>
                </a:solidFill>
                <a:latin typeface="Roboto Bold"/>
                <a:ea typeface="Roboto Bold"/>
                <a:cs typeface="Roboto Bold"/>
                <a:sym typeface="Roboto Bold"/>
              </a:defRPr>
            </a:pPr>
            <a:r>
              <a:rPr sz="1313" kern="0" dirty="0">
                <a:solidFill>
                  <a:srgbClr val="DFCDCE"/>
                </a:solidFill>
                <a:latin typeface="Roboto Bold"/>
                <a:ea typeface="Roboto Bold"/>
                <a:sym typeface="Roboto Bold"/>
              </a:rPr>
              <a:t>Slutanvändare</a:t>
            </a:r>
            <a:endParaRPr lang="sv-SE" sz="1313" kern="0" dirty="0">
              <a:solidFill>
                <a:srgbClr val="DFCDCE"/>
              </a:solidFill>
              <a:latin typeface="Roboto Bold"/>
              <a:ea typeface="Roboto Bold"/>
              <a:sym typeface="Roboto Bold"/>
            </a:endParaRPr>
          </a:p>
          <a:p>
            <a:pPr defTabSz="171450" hangingPunct="0">
              <a:lnSpc>
                <a:spcPct val="120000"/>
              </a:lnSpc>
              <a:defRPr sz="2000">
                <a:solidFill>
                  <a:srgbClr val="DFCDCE"/>
                </a:solidFill>
                <a:latin typeface="Roboto Regular"/>
                <a:ea typeface="Roboto Regular"/>
                <a:cs typeface="Roboto Regular"/>
                <a:sym typeface="Roboto Regular"/>
              </a:defRPr>
            </a:pPr>
            <a:r>
              <a:rPr lang="sv-SE" sz="750" kern="0" dirty="0">
                <a:solidFill>
                  <a:srgbClr val="DFCDCE"/>
                </a:solidFill>
                <a:latin typeface="Roboto Regular"/>
                <a:sym typeface="Roboto Regular"/>
              </a:rPr>
              <a:t>Får information om möjligheter och tips om vilken information som är viktig från omgivningen, inklusive från stödverksamheter. </a:t>
            </a:r>
            <a:endParaRPr sz="750" kern="0" dirty="0">
              <a:solidFill>
                <a:srgbClr val="DFCDCE"/>
              </a:solidFill>
              <a:latin typeface="Roboto Regular"/>
              <a:sym typeface="Roboto Regular"/>
            </a:endParaRPr>
          </a:p>
        </p:txBody>
      </p:sp>
      <p:sp>
        <p:nvSpPr>
          <p:cNvPr id="2" name="Pratbubbla: rektangel 1">
            <a:extLst>
              <a:ext uri="{FF2B5EF4-FFF2-40B4-BE49-F238E27FC236}">
                <a16:creationId xmlns:a16="http://schemas.microsoft.com/office/drawing/2014/main" id="{4978FF51-123A-3072-4CE7-051036BEDFAD}"/>
              </a:ext>
            </a:extLst>
          </p:cNvPr>
          <p:cNvSpPr/>
          <p:nvPr/>
        </p:nvSpPr>
        <p:spPr>
          <a:xfrm>
            <a:off x="1337132" y="2027356"/>
            <a:ext cx="5944614" cy="2107581"/>
          </a:xfrm>
          <a:prstGeom prst="wedgeRectCallout">
            <a:avLst>
              <a:gd name="adj1" fmla="val -33480"/>
              <a:gd name="adj2" fmla="val 76785"/>
            </a:avLst>
          </a:prstGeom>
          <a:solidFill>
            <a:srgbClr val="FFFFFF">
              <a:alpha val="34902"/>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sv-SE" sz="2400" b="0" i="0" u="none" strike="noStrike" cap="none" spc="0" normalizeH="0" baseline="0">
              <a:ln>
                <a:noFill/>
              </a:ln>
              <a:solidFill>
                <a:srgbClr val="5E5E5E"/>
              </a:solidFill>
              <a:effectLst/>
              <a:uFillTx/>
              <a:latin typeface="+mn-lt"/>
              <a:ea typeface="+mn-ea"/>
              <a:cs typeface="+mn-cs"/>
              <a:sym typeface="Helvetica"/>
            </a:endParaRPr>
          </a:p>
        </p:txBody>
      </p:sp>
      <p:sp>
        <p:nvSpPr>
          <p:cNvPr id="3" name="Inom enheten jobbar vi öppet, utforskande och testar nya arbetssätt, samverkansformer och ny teknik.…">
            <a:extLst>
              <a:ext uri="{FF2B5EF4-FFF2-40B4-BE49-F238E27FC236}">
                <a16:creationId xmlns:a16="http://schemas.microsoft.com/office/drawing/2014/main" id="{700EC705-081E-21F6-77E6-AC8D67904FE2}"/>
              </a:ext>
            </a:extLst>
          </p:cNvPr>
          <p:cNvSpPr txBox="1"/>
          <p:nvPr/>
        </p:nvSpPr>
        <p:spPr>
          <a:xfrm>
            <a:off x="1415188" y="1437085"/>
            <a:ext cx="5587777" cy="28428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50" tIns="19050" rIns="19050" bIns="19050" anchor="t">
            <a:noAutofit/>
          </a:bodyPr>
          <a:lstStyle/>
          <a:p>
            <a:pPr>
              <a:defRPr/>
            </a:pPr>
            <a:r>
              <a:rPr lang="sv-SE" sz="1600" kern="0" dirty="0">
                <a:solidFill>
                  <a:srgbClr val="000000"/>
                </a:solidFill>
                <a:latin typeface="Georgia" panose="02040502050405020303" pitchFamily="18" charset="0"/>
                <a:cs typeface="Times New Roman" panose="02020603050405020304" pitchFamily="18" charset="0"/>
              </a:rPr>
              <a:t>Har de fyra perspektiven gett dig nya tankar om information som är viktiga för att uppnå en bra matchning?</a:t>
            </a:r>
          </a:p>
          <a:p>
            <a:pPr>
              <a:defRPr/>
            </a:pPr>
            <a:endParaRPr lang="sv-SE" sz="1600" kern="0" dirty="0">
              <a:solidFill>
                <a:srgbClr val="000000"/>
              </a:solidFill>
              <a:latin typeface="Georgia" panose="02040502050405020303" pitchFamily="18" charset="0"/>
              <a:cs typeface="Times New Roman" panose="02020603050405020304" pitchFamily="18" charset="0"/>
            </a:endParaRPr>
          </a:p>
          <a:p>
            <a:pPr marL="257175" indent="-257175">
              <a:spcAft>
                <a:spcPts val="1200"/>
              </a:spcAft>
              <a:buFont typeface="Arial" panose="020B0604020202020204" pitchFamily="34" charset="0"/>
              <a:buChar char="•"/>
              <a:defRPr/>
            </a:pPr>
            <a:r>
              <a:rPr lang="sv-SE" sz="1600" kern="0" dirty="0">
                <a:solidFill>
                  <a:srgbClr val="000000"/>
                </a:solidFill>
                <a:latin typeface="Georgia" panose="02040502050405020303" pitchFamily="18" charset="0"/>
                <a:cs typeface="Times New Roman" panose="02020603050405020304" pitchFamily="18" charset="0"/>
              </a:rPr>
              <a:t>Använder vi relevant och rätt tillgänglig information för en bra matchning?</a:t>
            </a:r>
          </a:p>
          <a:p>
            <a:pPr marL="257175" indent="-257175">
              <a:spcAft>
                <a:spcPts val="1200"/>
              </a:spcAft>
              <a:buFont typeface="Arial" panose="020B0604020202020204" pitchFamily="34" charset="0"/>
              <a:buChar char="•"/>
              <a:defRPr/>
            </a:pPr>
            <a:r>
              <a:rPr lang="sv-SE" sz="1600" kern="0" dirty="0">
                <a:solidFill>
                  <a:srgbClr val="000000"/>
                </a:solidFill>
                <a:latin typeface="Georgia" panose="02040502050405020303" pitchFamily="18" charset="0"/>
                <a:cs typeface="Times New Roman" panose="02020603050405020304" pitchFamily="18" charset="0"/>
              </a:rPr>
              <a:t>Saknas någon information som skulle skapa en ännu bättre matchning?</a:t>
            </a:r>
          </a:p>
          <a:p>
            <a:pPr marL="257175" indent="-257175">
              <a:spcAft>
                <a:spcPts val="1200"/>
              </a:spcAft>
              <a:buFont typeface="Arial" panose="020B0604020202020204" pitchFamily="34" charset="0"/>
              <a:buChar char="•"/>
              <a:defRPr/>
            </a:pPr>
            <a:r>
              <a:rPr lang="sv-SE" sz="1600" kern="0" dirty="0">
                <a:solidFill>
                  <a:srgbClr val="000000"/>
                </a:solidFill>
                <a:latin typeface="Georgia" panose="02040502050405020303" pitchFamily="18" charset="0"/>
                <a:cs typeface="Times New Roman" panose="02020603050405020304" pitchFamily="18" charset="0"/>
              </a:rPr>
              <a:t>Vad finns det för skäl att föra en dialog om matchning, till ett jobb eller rätt jobb, i utvecklingen av digitala tjänster?</a:t>
            </a:r>
            <a:endParaRPr lang="sv-SE" sz="1000" b="1" kern="0" spc="-25" dirty="0">
              <a:solidFill>
                <a:srgbClr val="000000"/>
              </a:solidFill>
              <a:latin typeface="Georgia"/>
              <a:cs typeface="Times New Roman" panose="02020603050405020304" pitchFamily="18" charset="0"/>
              <a:sym typeface="Georgia"/>
            </a:endParaRPr>
          </a:p>
        </p:txBody>
      </p:sp>
    </p:spTree>
    <p:extLst>
      <p:ext uri="{BB962C8B-B14F-4D97-AF65-F5344CB8AC3E}">
        <p14:creationId xmlns:p14="http://schemas.microsoft.com/office/powerpoint/2010/main" val="88119497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91510"/>
        </a:solidFill>
        <a:effectLst/>
      </p:bgPr>
    </p:bg>
    <p:spTree>
      <p:nvGrpSpPr>
        <p:cNvPr id="1" name=""/>
        <p:cNvGrpSpPr/>
        <p:nvPr/>
      </p:nvGrpSpPr>
      <p:grpSpPr>
        <a:xfrm>
          <a:off x="0" y="0"/>
          <a:ext cx="0" cy="0"/>
          <a:chOff x="0" y="0"/>
          <a:chExt cx="0" cy="0"/>
        </a:xfrm>
      </p:grpSpPr>
      <p:pic>
        <p:nvPicPr>
          <p:cNvPr id="223" name="gilles-lambert-pb_lF8VWaPU-unsplash.jpg" descr="gilles-lambert-pb_lF8VWaPU-unsplash.jpg"/>
          <p:cNvPicPr>
            <a:picLocks noChangeAspect="1"/>
          </p:cNvPicPr>
          <p:nvPr/>
        </p:nvPicPr>
        <p:blipFill rotWithShape="1">
          <a:blip r:embed="rId3" cstate="screen">
            <a:extLst>
              <a:ext uri="{28A0092B-C50C-407E-A947-70E740481C1C}">
                <a14:useLocalDpi xmlns:a14="http://schemas.microsoft.com/office/drawing/2010/main"/>
              </a:ext>
            </a:extLst>
          </a:blip>
          <a:srcRect l="35000" t="37045" r="41667" b="36844"/>
          <a:stretch/>
        </p:blipFill>
        <p:spPr>
          <a:xfrm>
            <a:off x="7010400" y="3800476"/>
            <a:ext cx="2133600" cy="1343025"/>
          </a:xfrm>
          <a:prstGeom prst="rect">
            <a:avLst/>
          </a:prstGeom>
          <a:ln w="12700">
            <a:miter lim="400000"/>
          </a:ln>
        </p:spPr>
      </p:pic>
      <p:pic>
        <p:nvPicPr>
          <p:cNvPr id="226" name="Af_logo_inv_rgb_270px@2x.png" descr="Af_logo_inv_rgb_270px@2x.png"/>
          <p:cNvPicPr>
            <a:picLocks noChangeAspect="1"/>
          </p:cNvPicPr>
          <p:nvPr/>
        </p:nvPicPr>
        <p:blipFill>
          <a:blip r:embed="rId4"/>
          <a:stretch>
            <a:fillRect/>
          </a:stretch>
        </p:blipFill>
        <p:spPr>
          <a:xfrm>
            <a:off x="3756727" y="4704511"/>
            <a:ext cx="1630549" cy="211368"/>
          </a:xfrm>
          <a:prstGeom prst="rect">
            <a:avLst/>
          </a:prstGeom>
          <a:ln w="12700">
            <a:miter lim="400000"/>
          </a:ln>
        </p:spPr>
      </p:pic>
      <p:pic>
        <p:nvPicPr>
          <p:cNvPr id="227" name="Bild" descr="Bild"/>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53429" y="4704511"/>
            <a:ext cx="737051" cy="211368"/>
          </a:xfrm>
          <a:prstGeom prst="rect">
            <a:avLst/>
          </a:prstGeom>
          <a:ln w="12700">
            <a:miter lim="400000"/>
          </a:ln>
        </p:spPr>
      </p:pic>
      <p:sp>
        <p:nvSpPr>
          <p:cNvPr id="10" name="textruta 9">
            <a:extLst>
              <a:ext uri="{FF2B5EF4-FFF2-40B4-BE49-F238E27FC236}">
                <a16:creationId xmlns:a16="http://schemas.microsoft.com/office/drawing/2014/main" id="{B8DB45F4-E2F5-4912-8C69-1082DE64351F}"/>
              </a:ext>
            </a:extLst>
          </p:cNvPr>
          <p:cNvSpPr txBox="1"/>
          <p:nvPr/>
        </p:nvSpPr>
        <p:spPr>
          <a:xfrm>
            <a:off x="1334213" y="1419225"/>
            <a:ext cx="3467542" cy="22286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oAutofit/>
          </a:bodyPr>
          <a:lstStyle/>
          <a:p>
            <a:pPr marL="342900" indent="-342900" defTabSz="257168" hangingPunct="0">
              <a:lnSpc>
                <a:spcPct val="120000"/>
              </a:lnSpc>
              <a:spcBef>
                <a:spcPts val="600"/>
              </a:spcBef>
              <a:buSzPct val="75000"/>
              <a:buFontTx/>
              <a:buAutoNum type="arabicPeriod"/>
              <a:defRPr sz="2500" b="0">
                <a:solidFill>
                  <a:srgbClr val="FFFFFF"/>
                </a:solidFill>
              </a:defRPr>
            </a:pPr>
            <a:r>
              <a:rPr lang="sv-SE" sz="1600" kern="0" dirty="0">
                <a:solidFill>
                  <a:srgbClr val="000000">
                    <a:lumMod val="65000"/>
                    <a:lumOff val="35000"/>
                  </a:srgbClr>
                </a:solidFill>
                <a:latin typeface="Georgia"/>
                <a:sym typeface="Georgia"/>
              </a:rPr>
              <a:t>Introduktion</a:t>
            </a:r>
          </a:p>
          <a:p>
            <a:pPr marL="342900" indent="-342900" defTabSz="257168" hangingPunct="0">
              <a:lnSpc>
                <a:spcPct val="120000"/>
              </a:lnSpc>
              <a:spcBef>
                <a:spcPts val="600"/>
              </a:spcBef>
              <a:buSzPct val="75000"/>
              <a:buFontTx/>
              <a:buAutoNum type="arabicPeriod"/>
              <a:defRPr sz="2500" b="0">
                <a:solidFill>
                  <a:srgbClr val="FFFFFF"/>
                </a:solidFill>
              </a:defRPr>
            </a:pPr>
            <a:r>
              <a:rPr lang="sv-SE" sz="1600" kern="0" dirty="0">
                <a:solidFill>
                  <a:srgbClr val="000000">
                    <a:lumMod val="65000"/>
                    <a:lumOff val="35000"/>
                  </a:srgbClr>
                </a:solidFill>
                <a:latin typeface="Georgia"/>
                <a:sym typeface="Georgia"/>
              </a:rPr>
              <a:t>Vad är matchning?</a:t>
            </a:r>
          </a:p>
          <a:p>
            <a:pPr marL="342900" indent="-342900" defTabSz="257168" hangingPunct="0">
              <a:lnSpc>
                <a:spcPct val="120000"/>
              </a:lnSpc>
              <a:spcBef>
                <a:spcPts val="600"/>
              </a:spcBef>
              <a:buSzPct val="75000"/>
              <a:buFontTx/>
              <a:buAutoNum type="arabicPeriod"/>
              <a:defRPr sz="2500" b="0">
                <a:solidFill>
                  <a:srgbClr val="FFFFFF"/>
                </a:solidFill>
              </a:defRPr>
            </a:pPr>
            <a:r>
              <a:rPr lang="sv-SE" sz="1600" kern="0" dirty="0">
                <a:solidFill>
                  <a:srgbClr val="000000">
                    <a:lumMod val="65000"/>
                    <a:lumOff val="35000"/>
                  </a:srgbClr>
                </a:solidFill>
                <a:latin typeface="Georgia"/>
                <a:sym typeface="Georgia"/>
              </a:rPr>
              <a:t>Övning</a:t>
            </a:r>
          </a:p>
          <a:p>
            <a:pPr marL="342900" indent="-342900" defTabSz="257168" hangingPunct="0">
              <a:lnSpc>
                <a:spcPct val="120000"/>
              </a:lnSpc>
              <a:spcBef>
                <a:spcPts val="600"/>
              </a:spcBef>
              <a:buSzPct val="75000"/>
              <a:buFontTx/>
              <a:buAutoNum type="arabicPeriod"/>
              <a:defRPr sz="2500" b="0">
                <a:solidFill>
                  <a:srgbClr val="FFFFFF"/>
                </a:solidFill>
              </a:defRPr>
            </a:pPr>
            <a:r>
              <a:rPr lang="sv-SE" sz="1600" kern="0" dirty="0">
                <a:solidFill>
                  <a:srgbClr val="000000">
                    <a:lumMod val="65000"/>
                    <a:lumOff val="35000"/>
                  </a:srgbClr>
                </a:solidFill>
                <a:latin typeface="Georgia"/>
                <a:sym typeface="Georgia"/>
              </a:rPr>
              <a:t>Fyra perspektiv på matchning</a:t>
            </a:r>
          </a:p>
          <a:p>
            <a:pPr marL="342900" indent="-342900" defTabSz="257168" hangingPunct="0">
              <a:lnSpc>
                <a:spcPct val="120000"/>
              </a:lnSpc>
              <a:spcBef>
                <a:spcPts val="600"/>
              </a:spcBef>
              <a:buSzPct val="75000"/>
              <a:buFontTx/>
              <a:buAutoNum type="arabicPeriod"/>
              <a:defRPr sz="2500" b="0">
                <a:solidFill>
                  <a:srgbClr val="FFFFFF"/>
                </a:solidFill>
              </a:defRPr>
            </a:pPr>
            <a:r>
              <a:rPr lang="sv-SE" sz="1600" kern="0" dirty="0">
                <a:solidFill>
                  <a:srgbClr val="595959"/>
                </a:solidFill>
                <a:latin typeface="Georgia"/>
                <a:sym typeface="Georgia"/>
              </a:rPr>
              <a:t>Reflektion</a:t>
            </a:r>
          </a:p>
          <a:p>
            <a:pPr marL="342900" indent="-342900" defTabSz="257168" hangingPunct="0">
              <a:lnSpc>
                <a:spcPct val="120000"/>
              </a:lnSpc>
              <a:spcBef>
                <a:spcPts val="600"/>
              </a:spcBef>
              <a:buSzPct val="75000"/>
              <a:buFontTx/>
              <a:buAutoNum type="arabicPeriod"/>
              <a:defRPr sz="2500" b="0">
                <a:solidFill>
                  <a:srgbClr val="FFFFFF"/>
                </a:solidFill>
              </a:defRPr>
            </a:pPr>
            <a:r>
              <a:rPr lang="sv-SE" sz="1600" kern="0" dirty="0">
                <a:solidFill>
                  <a:schemeClr val="bg1"/>
                </a:solidFill>
                <a:latin typeface="Georgia"/>
                <a:sym typeface="Georgia"/>
              </a:rPr>
              <a:t>Avslutning</a:t>
            </a:r>
            <a:endParaRPr lang="sv-SE" sz="3200" dirty="0">
              <a:solidFill>
                <a:schemeClr val="bg1"/>
              </a:solidFill>
              <a:latin typeface="Canela Bold"/>
            </a:endParaRPr>
          </a:p>
        </p:txBody>
      </p:sp>
      <p:sp>
        <p:nvSpPr>
          <p:cNvPr id="2" name="Digital infrastruktur…">
            <a:extLst>
              <a:ext uri="{FF2B5EF4-FFF2-40B4-BE49-F238E27FC236}">
                <a16:creationId xmlns:a16="http://schemas.microsoft.com/office/drawing/2014/main" id="{A4C547F0-FE4C-DFAE-7220-6469D6B774B1}"/>
              </a:ext>
            </a:extLst>
          </p:cNvPr>
          <p:cNvSpPr txBox="1"/>
          <p:nvPr/>
        </p:nvSpPr>
        <p:spPr>
          <a:xfrm>
            <a:off x="1334213" y="391639"/>
            <a:ext cx="4910393" cy="6806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anchor="ctr">
            <a:spAutoFit/>
          </a:bodyPr>
          <a:lstStyle>
            <a:lvl1pPr algn="l" defTabSz="821529">
              <a:lnSpc>
                <a:spcPct val="110000"/>
              </a:lnSpc>
              <a:defRPr sz="7000">
                <a:solidFill>
                  <a:srgbClr val="FFFFFF"/>
                </a:solidFill>
                <a:latin typeface="Georgia"/>
                <a:ea typeface="Georgia"/>
                <a:cs typeface="Georgia"/>
                <a:sym typeface="Georgia"/>
              </a:defRPr>
            </a:lvl1pPr>
          </a:lstStyle>
          <a:p>
            <a:pPr defTabSz="308066" hangingPunct="0">
              <a:defRPr/>
            </a:pPr>
            <a:r>
              <a:rPr lang="sv-SE" sz="4000" kern="0" dirty="0"/>
              <a:t>Agenda</a:t>
            </a:r>
          </a:p>
        </p:txBody>
      </p:sp>
      <p:pic>
        <p:nvPicPr>
          <p:cNvPr id="3" name="Bild" descr="Bild">
            <a:extLst>
              <a:ext uri="{FF2B5EF4-FFF2-40B4-BE49-F238E27FC236}">
                <a16:creationId xmlns:a16="http://schemas.microsoft.com/office/drawing/2014/main" id="{166C610C-2741-B844-0796-C06D3FE53D26}"/>
              </a:ext>
            </a:extLst>
          </p:cNvPr>
          <p:cNvPicPr>
            <a:picLocks noChangeAspect="1"/>
          </p:cNvPicPr>
          <p:nvPr/>
        </p:nvPicPr>
        <p:blipFill>
          <a:blip r:embed="rId6"/>
          <a:stretch>
            <a:fillRect/>
          </a:stretch>
        </p:blipFill>
        <p:spPr>
          <a:xfrm>
            <a:off x="254726" y="293610"/>
            <a:ext cx="904734" cy="910222"/>
          </a:xfrm>
          <a:prstGeom prst="rect">
            <a:avLst/>
          </a:prstGeom>
          <a:ln w="12700">
            <a:miter lim="400000"/>
          </a:ln>
        </p:spPr>
      </p:pic>
      <p:pic>
        <p:nvPicPr>
          <p:cNvPr id="7" name="Bildobjekt 6">
            <a:extLst>
              <a:ext uri="{FF2B5EF4-FFF2-40B4-BE49-F238E27FC236}">
                <a16:creationId xmlns:a16="http://schemas.microsoft.com/office/drawing/2014/main" id="{8A94A9AF-0C94-E6ED-359A-C45516F65B50}"/>
              </a:ext>
            </a:extLst>
          </p:cNvPr>
          <p:cNvPicPr>
            <a:picLocks noChangeAspect="1"/>
          </p:cNvPicPr>
          <p:nvPr/>
        </p:nvPicPr>
        <p:blipFill>
          <a:blip r:embed="rId7"/>
          <a:stretch>
            <a:fillRect/>
          </a:stretch>
        </p:blipFill>
        <p:spPr>
          <a:xfrm rot="1233031">
            <a:off x="7207532" y="3216403"/>
            <a:ext cx="908151" cy="1287787"/>
          </a:xfrm>
          <a:prstGeom prst="rect">
            <a:avLst/>
          </a:prstGeom>
        </p:spPr>
      </p:pic>
    </p:spTree>
    <p:extLst>
      <p:ext uri="{BB962C8B-B14F-4D97-AF65-F5344CB8AC3E}">
        <p14:creationId xmlns:p14="http://schemas.microsoft.com/office/powerpoint/2010/main" val="152592665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3CCCE"/>
        </a:solidFill>
        <a:effectLst/>
      </p:bgPr>
    </p:bg>
    <p:spTree>
      <p:nvGrpSpPr>
        <p:cNvPr id="1" name=""/>
        <p:cNvGrpSpPr/>
        <p:nvPr/>
      </p:nvGrpSpPr>
      <p:grpSpPr>
        <a:xfrm>
          <a:off x="0" y="0"/>
          <a:ext cx="0" cy="0"/>
          <a:chOff x="0" y="0"/>
          <a:chExt cx="0" cy="0"/>
        </a:xfrm>
      </p:grpSpPr>
      <p:sp>
        <p:nvSpPr>
          <p:cNvPr id="174" name="Om Jobtech - vårt arbetsätt"/>
          <p:cNvSpPr txBox="1">
            <a:spLocks noGrp="1"/>
          </p:cNvSpPr>
          <p:nvPr>
            <p:ph type="title"/>
          </p:nvPr>
        </p:nvSpPr>
        <p:spPr>
          <a:xfrm>
            <a:off x="1337132" y="395426"/>
            <a:ext cx="6410404" cy="701447"/>
          </a:xfrm>
          <a:prstGeom prst="rect">
            <a:avLst/>
          </a:prstGeom>
        </p:spPr>
        <p:txBody>
          <a:bodyPr>
            <a:noAutofit/>
          </a:bodyPr>
          <a:lstStyle>
            <a:lvl1pPr>
              <a:lnSpc>
                <a:spcPct val="100000"/>
              </a:lnSpc>
              <a:defRPr sz="6000" b="0" spc="-100">
                <a:latin typeface="Georgia"/>
                <a:ea typeface="Georgia"/>
                <a:cs typeface="Georgia"/>
                <a:sym typeface="Georgia"/>
              </a:defRPr>
            </a:lvl1pPr>
          </a:lstStyle>
          <a:p>
            <a:r>
              <a:rPr lang="sv-SE" sz="4000" dirty="0"/>
              <a:t>Välkomna!</a:t>
            </a:r>
            <a:endParaRPr sz="4000" dirty="0"/>
          </a:p>
        </p:txBody>
      </p:sp>
      <p:pic>
        <p:nvPicPr>
          <p:cNvPr id="175" name="Bild" descr="Bild"/>
          <p:cNvPicPr>
            <a:picLocks noChangeAspect="1"/>
          </p:cNvPicPr>
          <p:nvPr/>
        </p:nvPicPr>
        <p:blipFill>
          <a:blip r:embed="rId3"/>
          <a:stretch>
            <a:fillRect/>
          </a:stretch>
        </p:blipFill>
        <p:spPr>
          <a:xfrm>
            <a:off x="254726" y="293610"/>
            <a:ext cx="909638" cy="905079"/>
          </a:xfrm>
          <a:prstGeom prst="rect">
            <a:avLst/>
          </a:prstGeom>
          <a:ln w="12700">
            <a:miter lim="400000"/>
          </a:ln>
        </p:spPr>
      </p:pic>
      <p:pic>
        <p:nvPicPr>
          <p:cNvPr id="176" name="Bild" descr="Bild"/>
          <p:cNvPicPr>
            <a:picLocks noChangeAspect="1"/>
          </p:cNvPicPr>
          <p:nvPr/>
        </p:nvPicPr>
        <p:blipFill>
          <a:blip r:embed="rId4"/>
          <a:stretch>
            <a:fillRect/>
          </a:stretch>
        </p:blipFill>
        <p:spPr>
          <a:xfrm>
            <a:off x="3767500" y="4705420"/>
            <a:ext cx="2628901" cy="209552"/>
          </a:xfrm>
          <a:prstGeom prst="rect">
            <a:avLst/>
          </a:prstGeom>
          <a:ln w="12700">
            <a:miter lim="400000"/>
          </a:ln>
        </p:spPr>
      </p:pic>
      <p:sp>
        <p:nvSpPr>
          <p:cNvPr id="3" name="Platshållare för innehåll 2">
            <a:extLst>
              <a:ext uri="{FF2B5EF4-FFF2-40B4-BE49-F238E27FC236}">
                <a16:creationId xmlns:a16="http://schemas.microsoft.com/office/drawing/2014/main" id="{8062D591-3B3F-C09D-A699-4FA27D7D752C}"/>
              </a:ext>
            </a:extLst>
          </p:cNvPr>
          <p:cNvSpPr txBox="1">
            <a:spLocks/>
          </p:cNvSpPr>
          <p:nvPr/>
        </p:nvSpPr>
        <p:spPr>
          <a:xfrm>
            <a:off x="1337132" y="1433713"/>
            <a:ext cx="5324925" cy="2565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numCol="1" spcCol="38100">
            <a:noAutofit/>
          </a:bodyPr>
          <a:lstStyle>
            <a:lvl1pPr marL="0" marR="0" indent="0" algn="l" defTabSz="412750" rtl="0" latinLnBrk="0">
              <a:lnSpc>
                <a:spcPct val="100000"/>
              </a:lnSpc>
              <a:spcBef>
                <a:spcPts val="0"/>
              </a:spcBef>
              <a:spcAft>
                <a:spcPts val="0"/>
              </a:spcAft>
              <a:buClrTx/>
              <a:buSzTx/>
              <a:buFontTx/>
              <a:buNone/>
              <a:tabLst/>
              <a:defRPr sz="2750" b="1" i="0" u="none" strike="noStrike" cap="none" spc="0" baseline="0">
                <a:solidFill>
                  <a:srgbClr val="000000"/>
                </a:solidFill>
                <a:uFillTx/>
                <a:latin typeface="+mj-lt"/>
                <a:ea typeface="+mj-ea"/>
                <a:cs typeface="+mj-cs"/>
                <a:sym typeface="Helvetica Neue"/>
              </a:defRPr>
            </a:lvl1pPr>
            <a:lvl2pPr marL="654050" marR="0" indent="-349250" algn="l" defTabSz="412750" rtl="0" latinLnBrk="0">
              <a:lnSpc>
                <a:spcPct val="100000"/>
              </a:lnSpc>
              <a:spcBef>
                <a:spcPts val="0"/>
              </a:spcBef>
              <a:spcAft>
                <a:spcPts val="0"/>
              </a:spcAft>
              <a:buClrTx/>
              <a:buSzPct val="123000"/>
              <a:buFontTx/>
              <a:buChar char="•"/>
              <a:tabLst/>
              <a:defRPr sz="2750" b="1" i="0" u="none" strike="noStrike" cap="none" spc="0" baseline="0">
                <a:solidFill>
                  <a:srgbClr val="000000"/>
                </a:solidFill>
                <a:uFillTx/>
                <a:latin typeface="+mj-lt"/>
                <a:ea typeface="+mj-ea"/>
                <a:cs typeface="+mj-cs"/>
                <a:sym typeface="Helvetica Neue"/>
              </a:defRPr>
            </a:lvl2pPr>
            <a:lvl3pPr marL="958850" marR="0" indent="-349250" algn="l" defTabSz="412750" rtl="0" latinLnBrk="0">
              <a:lnSpc>
                <a:spcPct val="100000"/>
              </a:lnSpc>
              <a:spcBef>
                <a:spcPts val="0"/>
              </a:spcBef>
              <a:spcAft>
                <a:spcPts val="0"/>
              </a:spcAft>
              <a:buClrTx/>
              <a:buSzPct val="123000"/>
              <a:buFontTx/>
              <a:buChar char="•"/>
              <a:tabLst/>
              <a:defRPr sz="2750" b="1" i="0" u="none" strike="noStrike" cap="none" spc="0" baseline="0">
                <a:solidFill>
                  <a:srgbClr val="000000"/>
                </a:solidFill>
                <a:uFillTx/>
                <a:latin typeface="+mj-lt"/>
                <a:ea typeface="+mj-ea"/>
                <a:cs typeface="+mj-cs"/>
                <a:sym typeface="Helvetica Neue"/>
              </a:defRPr>
            </a:lvl3pPr>
            <a:lvl4pPr marL="1263650" marR="0" indent="-349250" algn="l" defTabSz="412750" rtl="0" latinLnBrk="0">
              <a:lnSpc>
                <a:spcPct val="100000"/>
              </a:lnSpc>
              <a:spcBef>
                <a:spcPts val="0"/>
              </a:spcBef>
              <a:spcAft>
                <a:spcPts val="0"/>
              </a:spcAft>
              <a:buClrTx/>
              <a:buSzPct val="123000"/>
              <a:buFontTx/>
              <a:buChar char="•"/>
              <a:tabLst/>
              <a:defRPr sz="2750" b="1" i="0" u="none" strike="noStrike" cap="none" spc="0" baseline="0">
                <a:solidFill>
                  <a:srgbClr val="000000"/>
                </a:solidFill>
                <a:uFillTx/>
                <a:latin typeface="+mj-lt"/>
                <a:ea typeface="+mj-ea"/>
                <a:cs typeface="+mj-cs"/>
                <a:sym typeface="Helvetica Neue"/>
              </a:defRPr>
            </a:lvl4pPr>
            <a:lvl5pPr marL="1568450" marR="0" indent="-349250" algn="l" defTabSz="412750" rtl="0" latinLnBrk="0">
              <a:lnSpc>
                <a:spcPct val="100000"/>
              </a:lnSpc>
              <a:spcBef>
                <a:spcPts val="0"/>
              </a:spcBef>
              <a:spcAft>
                <a:spcPts val="0"/>
              </a:spcAft>
              <a:buClrTx/>
              <a:buSzPct val="123000"/>
              <a:buFontTx/>
              <a:buChar char="•"/>
              <a:tabLst/>
              <a:defRPr sz="2750" b="1" i="0" u="none" strike="noStrike" cap="none" spc="0" baseline="0">
                <a:solidFill>
                  <a:srgbClr val="000000"/>
                </a:solidFill>
                <a:uFillTx/>
                <a:latin typeface="+mj-lt"/>
                <a:ea typeface="+mj-ea"/>
                <a:cs typeface="+mj-cs"/>
                <a:sym typeface="Helvetica Neue"/>
              </a:defRPr>
            </a:lvl5pPr>
            <a:lvl6pPr marL="1447800" marR="0" indent="-304800" algn="l" defTabSz="1219169" rtl="0" latinLnBrk="0">
              <a:lnSpc>
                <a:spcPct val="90000"/>
              </a:lnSpc>
              <a:spcBef>
                <a:spcPts val="2250"/>
              </a:spcBef>
              <a:spcAft>
                <a:spcPts val="0"/>
              </a:spcAft>
              <a:buClrTx/>
              <a:buSzPct val="100000"/>
              <a:buFontTx/>
              <a:buChar char="•"/>
              <a:tabLst/>
              <a:defRPr sz="2400" b="0" i="0" u="none" strike="noStrike" cap="none" spc="0" baseline="0">
                <a:solidFill>
                  <a:srgbClr val="000000"/>
                </a:solidFill>
                <a:uFillTx/>
                <a:latin typeface="+mj-lt"/>
                <a:ea typeface="+mj-ea"/>
                <a:cs typeface="+mj-cs"/>
                <a:sym typeface="Helvetica Neue"/>
              </a:defRPr>
            </a:lvl6pPr>
            <a:lvl7pPr marL="1676400" marR="0" indent="-304800" algn="l" defTabSz="1219169" rtl="0" latinLnBrk="0">
              <a:lnSpc>
                <a:spcPct val="90000"/>
              </a:lnSpc>
              <a:spcBef>
                <a:spcPts val="2250"/>
              </a:spcBef>
              <a:spcAft>
                <a:spcPts val="0"/>
              </a:spcAft>
              <a:buClrTx/>
              <a:buSzPct val="100000"/>
              <a:buFontTx/>
              <a:buChar char="•"/>
              <a:tabLst/>
              <a:defRPr sz="2400" b="0" i="0" u="none" strike="noStrike" cap="none" spc="0" baseline="0">
                <a:solidFill>
                  <a:srgbClr val="000000"/>
                </a:solidFill>
                <a:uFillTx/>
                <a:latin typeface="+mj-lt"/>
                <a:ea typeface="+mj-ea"/>
                <a:cs typeface="+mj-cs"/>
                <a:sym typeface="Helvetica Neue"/>
              </a:defRPr>
            </a:lvl7pPr>
            <a:lvl8pPr marL="1905000" marR="0" indent="-304800" algn="l" defTabSz="1219169" rtl="0" latinLnBrk="0">
              <a:lnSpc>
                <a:spcPct val="90000"/>
              </a:lnSpc>
              <a:spcBef>
                <a:spcPts val="2250"/>
              </a:spcBef>
              <a:spcAft>
                <a:spcPts val="0"/>
              </a:spcAft>
              <a:buClrTx/>
              <a:buSzPct val="100000"/>
              <a:buFontTx/>
              <a:buChar char="•"/>
              <a:tabLst/>
              <a:defRPr sz="2400" b="0" i="0" u="none" strike="noStrike" cap="none" spc="0" baseline="0">
                <a:solidFill>
                  <a:srgbClr val="000000"/>
                </a:solidFill>
                <a:uFillTx/>
                <a:latin typeface="+mj-lt"/>
                <a:ea typeface="+mj-ea"/>
                <a:cs typeface="+mj-cs"/>
                <a:sym typeface="Helvetica Neue"/>
              </a:defRPr>
            </a:lvl8pPr>
            <a:lvl9pPr marL="2133600" marR="0" indent="-304800" algn="l" defTabSz="1219169" rtl="0" latinLnBrk="0">
              <a:lnSpc>
                <a:spcPct val="90000"/>
              </a:lnSpc>
              <a:spcBef>
                <a:spcPts val="2250"/>
              </a:spcBef>
              <a:spcAft>
                <a:spcPts val="0"/>
              </a:spcAft>
              <a:buClrTx/>
              <a:buSzPct val="100000"/>
              <a:buFontTx/>
              <a:buChar char="•"/>
              <a:tabLst/>
              <a:defRPr sz="2400" b="0" i="0" u="none" strike="noStrike" cap="none" spc="0" baseline="0">
                <a:solidFill>
                  <a:srgbClr val="000000"/>
                </a:solidFill>
                <a:uFillTx/>
                <a:latin typeface="+mj-lt"/>
                <a:ea typeface="+mj-ea"/>
                <a:cs typeface="+mj-cs"/>
                <a:sym typeface="Helvetica Neue"/>
              </a:defRPr>
            </a:lvl9pPr>
          </a:lstStyle>
          <a:p>
            <a:pPr defTabSz="309563"/>
            <a:r>
              <a:rPr lang="sv-SE" sz="1600" b="0" kern="0" dirty="0">
                <a:latin typeface="Georgia" panose="02040502050405020303" pitchFamily="18" charset="0"/>
              </a:rPr>
              <a:t>Syfte: Ta del av och förstå olika perspektiv på matchning. Utmana tidigare föreställningar om vad matchning är. Och vad de skulle kunna vara utifrån informationen i matchningstjänster. </a:t>
            </a:r>
          </a:p>
          <a:p>
            <a:pPr defTabSz="309563"/>
            <a:endParaRPr lang="sv-SE" sz="1600" b="0" kern="0" dirty="0">
              <a:latin typeface="Georgia" panose="02040502050405020303" pitchFamily="18" charset="0"/>
            </a:endParaRPr>
          </a:p>
          <a:p>
            <a:pPr defTabSz="309563"/>
            <a:r>
              <a:rPr lang="sv-SE" sz="1600" b="0" kern="0" dirty="0">
                <a:latin typeface="Georgia" panose="02040502050405020303" pitchFamily="18" charset="0"/>
              </a:rPr>
              <a:t>Mål: Vi förstår olika perspektiv för matchning och har bättre förutsättningar att hitta, använda och </a:t>
            </a:r>
            <a:r>
              <a:rPr lang="sv-SE" sz="1600" b="0" kern="0" dirty="0" err="1">
                <a:latin typeface="Georgia" panose="02040502050405020303" pitchFamily="18" charset="0"/>
              </a:rPr>
              <a:t>kravställa</a:t>
            </a:r>
            <a:r>
              <a:rPr lang="sv-SE" sz="1600" b="0" kern="0" dirty="0">
                <a:latin typeface="Georgia" panose="02040502050405020303" pitchFamily="18" charset="0"/>
              </a:rPr>
              <a:t> information/data som hjälper oss att nå våra mål för matchning på kort och lång sikt. </a:t>
            </a:r>
          </a:p>
          <a:p>
            <a:pPr defTabSz="309563"/>
            <a:endParaRPr lang="sv-SE" sz="1600" b="0" kern="0" dirty="0">
              <a:latin typeface="Georgia" panose="02040502050405020303" pitchFamily="18" charset="0"/>
            </a:endParaRPr>
          </a:p>
          <a:p>
            <a:pPr defTabSz="309563"/>
            <a:r>
              <a:rPr lang="sv-SE" sz="1600" b="0" kern="0" dirty="0">
                <a:latin typeface="Georgia" panose="02040502050405020303" pitchFamily="18" charset="0"/>
              </a:rPr>
              <a:t>Tid: ca 60 min</a:t>
            </a:r>
          </a:p>
        </p:txBody>
      </p:sp>
    </p:spTree>
    <p:extLst>
      <p:ext uri="{BB962C8B-B14F-4D97-AF65-F5344CB8AC3E}">
        <p14:creationId xmlns:p14="http://schemas.microsoft.com/office/powerpoint/2010/main" val="234735320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91510"/>
        </a:solidFill>
        <a:effectLst/>
      </p:bgPr>
    </p:bg>
    <p:spTree>
      <p:nvGrpSpPr>
        <p:cNvPr id="1" name=""/>
        <p:cNvGrpSpPr/>
        <p:nvPr/>
      </p:nvGrpSpPr>
      <p:grpSpPr>
        <a:xfrm>
          <a:off x="0" y="0"/>
          <a:ext cx="0" cy="0"/>
          <a:chOff x="0" y="0"/>
          <a:chExt cx="0" cy="0"/>
        </a:xfrm>
      </p:grpSpPr>
      <p:pic>
        <p:nvPicPr>
          <p:cNvPr id="223" name="gilles-lambert-pb_lF8VWaPU-unsplash.jpg" descr="gilles-lambert-pb_lF8VWaPU-unsplash.jpg"/>
          <p:cNvPicPr>
            <a:picLocks noChangeAspect="1"/>
          </p:cNvPicPr>
          <p:nvPr/>
        </p:nvPicPr>
        <p:blipFill rotWithShape="1">
          <a:blip r:embed="rId3" cstate="screen">
            <a:extLst>
              <a:ext uri="{28A0092B-C50C-407E-A947-70E740481C1C}">
                <a14:useLocalDpi xmlns:a14="http://schemas.microsoft.com/office/drawing/2010/main"/>
              </a:ext>
            </a:extLst>
          </a:blip>
          <a:srcRect l="35000" t="37045" r="41667" b="36844"/>
          <a:stretch/>
        </p:blipFill>
        <p:spPr>
          <a:xfrm>
            <a:off x="7010400" y="3800476"/>
            <a:ext cx="2133600" cy="1343025"/>
          </a:xfrm>
          <a:prstGeom prst="rect">
            <a:avLst/>
          </a:prstGeom>
          <a:ln w="12700">
            <a:miter lim="400000"/>
          </a:ln>
        </p:spPr>
      </p:pic>
      <p:pic>
        <p:nvPicPr>
          <p:cNvPr id="226" name="Af_logo_inv_rgb_270px@2x.png" descr="Af_logo_inv_rgb_270px@2x.png"/>
          <p:cNvPicPr>
            <a:picLocks noChangeAspect="1"/>
          </p:cNvPicPr>
          <p:nvPr/>
        </p:nvPicPr>
        <p:blipFill>
          <a:blip r:embed="rId4"/>
          <a:stretch>
            <a:fillRect/>
          </a:stretch>
        </p:blipFill>
        <p:spPr>
          <a:xfrm>
            <a:off x="3756727" y="4704511"/>
            <a:ext cx="1630549" cy="211368"/>
          </a:xfrm>
          <a:prstGeom prst="rect">
            <a:avLst/>
          </a:prstGeom>
          <a:ln w="12700">
            <a:miter lim="400000"/>
          </a:ln>
        </p:spPr>
      </p:pic>
      <p:pic>
        <p:nvPicPr>
          <p:cNvPr id="227" name="Bild" descr="Bild"/>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53429" y="4704511"/>
            <a:ext cx="737051" cy="211368"/>
          </a:xfrm>
          <a:prstGeom prst="rect">
            <a:avLst/>
          </a:prstGeom>
          <a:ln w="12700">
            <a:miter lim="400000"/>
          </a:ln>
        </p:spPr>
      </p:pic>
      <p:sp>
        <p:nvSpPr>
          <p:cNvPr id="8" name="Digital infrastruktur…">
            <a:extLst>
              <a:ext uri="{FF2B5EF4-FFF2-40B4-BE49-F238E27FC236}">
                <a16:creationId xmlns:a16="http://schemas.microsoft.com/office/drawing/2014/main" id="{2582B806-BFD8-4F90-9FE2-B8BCB453C0A6}"/>
              </a:ext>
            </a:extLst>
          </p:cNvPr>
          <p:cNvSpPr txBox="1"/>
          <p:nvPr/>
        </p:nvSpPr>
        <p:spPr>
          <a:xfrm>
            <a:off x="1337918" y="391639"/>
            <a:ext cx="4910393" cy="6806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anchor="ctr">
            <a:spAutoFit/>
          </a:bodyPr>
          <a:lstStyle>
            <a:lvl1pPr algn="l" defTabSz="821529">
              <a:lnSpc>
                <a:spcPct val="110000"/>
              </a:lnSpc>
              <a:defRPr sz="7000">
                <a:solidFill>
                  <a:srgbClr val="FFFFFF"/>
                </a:solidFill>
                <a:latin typeface="Georgia"/>
                <a:ea typeface="Georgia"/>
                <a:cs typeface="Georgia"/>
                <a:sym typeface="Georgia"/>
              </a:defRPr>
            </a:lvl1pPr>
          </a:lstStyle>
          <a:p>
            <a:pPr defTabSz="308066" hangingPunct="0">
              <a:defRPr/>
            </a:pPr>
            <a:r>
              <a:rPr lang="sv-SE" sz="4000" kern="0" dirty="0"/>
              <a:t>Agenda</a:t>
            </a:r>
          </a:p>
        </p:txBody>
      </p:sp>
      <p:sp>
        <p:nvSpPr>
          <p:cNvPr id="10" name="textruta 9">
            <a:extLst>
              <a:ext uri="{FF2B5EF4-FFF2-40B4-BE49-F238E27FC236}">
                <a16:creationId xmlns:a16="http://schemas.microsoft.com/office/drawing/2014/main" id="{B8DB45F4-E2F5-4912-8C69-1082DE64351F}"/>
              </a:ext>
            </a:extLst>
          </p:cNvPr>
          <p:cNvSpPr txBox="1"/>
          <p:nvPr/>
        </p:nvSpPr>
        <p:spPr>
          <a:xfrm>
            <a:off x="1337918" y="1431373"/>
            <a:ext cx="3467542" cy="22286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oAutofit/>
          </a:bodyPr>
          <a:lstStyle/>
          <a:p>
            <a:pPr marL="342900" indent="-342900" defTabSz="257168" hangingPunct="0">
              <a:lnSpc>
                <a:spcPct val="120000"/>
              </a:lnSpc>
              <a:spcBef>
                <a:spcPts val="600"/>
              </a:spcBef>
              <a:buSzPct val="75000"/>
              <a:buFontTx/>
              <a:buAutoNum type="arabicPeriod"/>
              <a:defRPr sz="2500" b="0">
                <a:solidFill>
                  <a:srgbClr val="FFFFFF"/>
                </a:solidFill>
              </a:defRPr>
            </a:pPr>
            <a:r>
              <a:rPr lang="sv-SE" sz="1600" kern="0" dirty="0">
                <a:solidFill>
                  <a:srgbClr val="FFFFFF"/>
                </a:solidFill>
                <a:latin typeface="Georgia"/>
                <a:sym typeface="Georgia"/>
              </a:rPr>
              <a:t>Introduktion</a:t>
            </a:r>
          </a:p>
          <a:p>
            <a:pPr marL="342900" indent="-342900" defTabSz="257168" hangingPunct="0">
              <a:lnSpc>
                <a:spcPct val="120000"/>
              </a:lnSpc>
              <a:spcBef>
                <a:spcPts val="600"/>
              </a:spcBef>
              <a:buSzPct val="75000"/>
              <a:buFontTx/>
              <a:buAutoNum type="arabicPeriod"/>
              <a:defRPr sz="2500" b="0">
                <a:solidFill>
                  <a:srgbClr val="FFFFFF"/>
                </a:solidFill>
              </a:defRPr>
            </a:pPr>
            <a:r>
              <a:rPr lang="sv-SE" sz="1600" kern="0" dirty="0">
                <a:solidFill>
                  <a:srgbClr val="FFFFFF"/>
                </a:solidFill>
                <a:latin typeface="Georgia"/>
                <a:sym typeface="Georgia"/>
              </a:rPr>
              <a:t>Vad är matchning?</a:t>
            </a:r>
          </a:p>
          <a:p>
            <a:pPr marL="342900" indent="-342900" defTabSz="257168" hangingPunct="0">
              <a:lnSpc>
                <a:spcPct val="120000"/>
              </a:lnSpc>
              <a:spcBef>
                <a:spcPts val="600"/>
              </a:spcBef>
              <a:buSzPct val="75000"/>
              <a:buFontTx/>
              <a:buAutoNum type="arabicPeriod"/>
              <a:defRPr sz="2500" b="0">
                <a:solidFill>
                  <a:srgbClr val="FFFFFF"/>
                </a:solidFill>
              </a:defRPr>
            </a:pPr>
            <a:r>
              <a:rPr lang="sv-SE" sz="1600" kern="0" dirty="0">
                <a:solidFill>
                  <a:srgbClr val="FFFFFF"/>
                </a:solidFill>
                <a:latin typeface="Georgia"/>
                <a:sym typeface="Georgia"/>
              </a:rPr>
              <a:t>Övning</a:t>
            </a:r>
          </a:p>
          <a:p>
            <a:pPr marL="342900" indent="-342900" defTabSz="257168" hangingPunct="0">
              <a:lnSpc>
                <a:spcPct val="120000"/>
              </a:lnSpc>
              <a:spcBef>
                <a:spcPts val="600"/>
              </a:spcBef>
              <a:buSzPct val="75000"/>
              <a:buFontTx/>
              <a:buAutoNum type="arabicPeriod"/>
              <a:defRPr sz="2500" b="0">
                <a:solidFill>
                  <a:srgbClr val="FFFFFF"/>
                </a:solidFill>
              </a:defRPr>
            </a:pPr>
            <a:r>
              <a:rPr lang="sv-SE" sz="1600" kern="0" dirty="0">
                <a:solidFill>
                  <a:srgbClr val="FFFFFF"/>
                </a:solidFill>
                <a:latin typeface="Georgia"/>
                <a:sym typeface="Georgia"/>
              </a:rPr>
              <a:t>Fyra perspektiv på matchning</a:t>
            </a:r>
          </a:p>
          <a:p>
            <a:pPr marL="342900" indent="-342900" defTabSz="257168" hangingPunct="0">
              <a:lnSpc>
                <a:spcPct val="120000"/>
              </a:lnSpc>
              <a:spcBef>
                <a:spcPts val="600"/>
              </a:spcBef>
              <a:buSzPct val="75000"/>
              <a:buFontTx/>
              <a:buAutoNum type="arabicPeriod"/>
              <a:defRPr sz="2500" b="0">
                <a:solidFill>
                  <a:srgbClr val="FFFFFF"/>
                </a:solidFill>
              </a:defRPr>
            </a:pPr>
            <a:r>
              <a:rPr lang="sv-SE" sz="1600" kern="0" dirty="0">
                <a:solidFill>
                  <a:srgbClr val="FFFFFF"/>
                </a:solidFill>
                <a:latin typeface="Georgia"/>
                <a:sym typeface="Georgia"/>
              </a:rPr>
              <a:t>Reflektion</a:t>
            </a:r>
          </a:p>
          <a:p>
            <a:pPr marL="342900" indent="-342900" defTabSz="257168" hangingPunct="0">
              <a:lnSpc>
                <a:spcPct val="120000"/>
              </a:lnSpc>
              <a:spcBef>
                <a:spcPts val="600"/>
              </a:spcBef>
              <a:buSzPct val="75000"/>
              <a:buFontTx/>
              <a:buAutoNum type="arabicPeriod"/>
              <a:defRPr sz="2500" b="0">
                <a:solidFill>
                  <a:srgbClr val="FFFFFF"/>
                </a:solidFill>
              </a:defRPr>
            </a:pPr>
            <a:r>
              <a:rPr lang="sv-SE" sz="1600" kern="0" dirty="0">
                <a:solidFill>
                  <a:srgbClr val="FFFFFF"/>
                </a:solidFill>
                <a:latin typeface="Georgia"/>
                <a:sym typeface="Georgia"/>
              </a:rPr>
              <a:t>Avslutning</a:t>
            </a:r>
            <a:endParaRPr lang="sv-SE" sz="3200" dirty="0">
              <a:solidFill>
                <a:srgbClr val="FFFFFF"/>
              </a:solidFill>
              <a:latin typeface="Canela Bold"/>
            </a:endParaRPr>
          </a:p>
        </p:txBody>
      </p:sp>
      <p:pic>
        <p:nvPicPr>
          <p:cNvPr id="3" name="Bild" descr="Bild">
            <a:extLst>
              <a:ext uri="{FF2B5EF4-FFF2-40B4-BE49-F238E27FC236}">
                <a16:creationId xmlns:a16="http://schemas.microsoft.com/office/drawing/2014/main" id="{77EE30F7-9A6C-3A4D-52E4-D80BC0D748C7}"/>
              </a:ext>
            </a:extLst>
          </p:cNvPr>
          <p:cNvPicPr>
            <a:picLocks noChangeAspect="1"/>
          </p:cNvPicPr>
          <p:nvPr/>
        </p:nvPicPr>
        <p:blipFill>
          <a:blip r:embed="rId6"/>
          <a:stretch>
            <a:fillRect/>
          </a:stretch>
        </p:blipFill>
        <p:spPr>
          <a:xfrm>
            <a:off x="254726" y="293610"/>
            <a:ext cx="904734" cy="910222"/>
          </a:xfrm>
          <a:prstGeom prst="rect">
            <a:avLst/>
          </a:prstGeom>
          <a:ln w="12700">
            <a:miter lim="400000"/>
          </a:ln>
        </p:spPr>
      </p:pic>
      <p:pic>
        <p:nvPicPr>
          <p:cNvPr id="6" name="Bildobjekt 5">
            <a:extLst>
              <a:ext uri="{FF2B5EF4-FFF2-40B4-BE49-F238E27FC236}">
                <a16:creationId xmlns:a16="http://schemas.microsoft.com/office/drawing/2014/main" id="{7553AEE7-90C5-DE90-F679-56210F172486}"/>
              </a:ext>
            </a:extLst>
          </p:cNvPr>
          <p:cNvPicPr>
            <a:picLocks noChangeAspect="1"/>
          </p:cNvPicPr>
          <p:nvPr/>
        </p:nvPicPr>
        <p:blipFill>
          <a:blip r:embed="rId7"/>
          <a:stretch>
            <a:fillRect/>
          </a:stretch>
        </p:blipFill>
        <p:spPr>
          <a:xfrm rot="1220858">
            <a:off x="7211009" y="3199389"/>
            <a:ext cx="935809" cy="1321813"/>
          </a:xfrm>
          <a:prstGeom prst="rect">
            <a:avLst/>
          </a:prstGeom>
        </p:spPr>
      </p:pic>
    </p:spTree>
    <p:extLst>
      <p:ext uri="{BB962C8B-B14F-4D97-AF65-F5344CB8AC3E}">
        <p14:creationId xmlns:p14="http://schemas.microsoft.com/office/powerpoint/2010/main" val="303786274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91510"/>
        </a:solidFill>
        <a:effectLst/>
      </p:bgPr>
    </p:bg>
    <p:spTree>
      <p:nvGrpSpPr>
        <p:cNvPr id="1" name=""/>
        <p:cNvGrpSpPr/>
        <p:nvPr/>
      </p:nvGrpSpPr>
      <p:grpSpPr>
        <a:xfrm>
          <a:off x="0" y="0"/>
          <a:ext cx="0" cy="0"/>
          <a:chOff x="0" y="0"/>
          <a:chExt cx="0" cy="0"/>
        </a:xfrm>
      </p:grpSpPr>
      <p:pic>
        <p:nvPicPr>
          <p:cNvPr id="223" name="gilles-lambert-pb_lF8VWaPU-unsplash.jpg" descr="gilles-lambert-pb_lF8VWaPU-unsplash.jpg"/>
          <p:cNvPicPr>
            <a:picLocks noChangeAspect="1"/>
          </p:cNvPicPr>
          <p:nvPr/>
        </p:nvPicPr>
        <p:blipFill rotWithShape="1">
          <a:blip r:embed="rId3" cstate="screen">
            <a:extLst>
              <a:ext uri="{28A0092B-C50C-407E-A947-70E740481C1C}">
                <a14:useLocalDpi xmlns:a14="http://schemas.microsoft.com/office/drawing/2010/main"/>
              </a:ext>
            </a:extLst>
          </a:blip>
          <a:srcRect l="35000" t="37045" r="41667" b="36844"/>
          <a:stretch/>
        </p:blipFill>
        <p:spPr>
          <a:xfrm>
            <a:off x="7010400" y="3800476"/>
            <a:ext cx="2133600" cy="1343025"/>
          </a:xfrm>
          <a:prstGeom prst="rect">
            <a:avLst/>
          </a:prstGeom>
          <a:ln w="12700">
            <a:miter lim="400000"/>
          </a:ln>
        </p:spPr>
      </p:pic>
      <p:pic>
        <p:nvPicPr>
          <p:cNvPr id="226" name="Af_logo_inv_rgb_270px@2x.png" descr="Af_logo_inv_rgb_270px@2x.png"/>
          <p:cNvPicPr>
            <a:picLocks noChangeAspect="1"/>
          </p:cNvPicPr>
          <p:nvPr/>
        </p:nvPicPr>
        <p:blipFill>
          <a:blip r:embed="rId4"/>
          <a:stretch>
            <a:fillRect/>
          </a:stretch>
        </p:blipFill>
        <p:spPr>
          <a:xfrm>
            <a:off x="3756727" y="4704511"/>
            <a:ext cx="1630549" cy="211368"/>
          </a:xfrm>
          <a:prstGeom prst="rect">
            <a:avLst/>
          </a:prstGeom>
          <a:ln w="12700">
            <a:miter lim="400000"/>
          </a:ln>
        </p:spPr>
      </p:pic>
      <p:pic>
        <p:nvPicPr>
          <p:cNvPr id="227" name="Bild" descr="Bild"/>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53429" y="4704511"/>
            <a:ext cx="737051" cy="211368"/>
          </a:xfrm>
          <a:prstGeom prst="rect">
            <a:avLst/>
          </a:prstGeom>
          <a:ln w="12700">
            <a:miter lim="400000"/>
          </a:ln>
        </p:spPr>
      </p:pic>
      <p:pic>
        <p:nvPicPr>
          <p:cNvPr id="228" name="Bild" descr="Bild"/>
          <p:cNvPicPr>
            <a:picLocks noChangeAspect="1"/>
          </p:cNvPicPr>
          <p:nvPr/>
        </p:nvPicPr>
        <p:blipFill>
          <a:blip r:embed="rId6"/>
          <a:stretch>
            <a:fillRect/>
          </a:stretch>
        </p:blipFill>
        <p:spPr>
          <a:xfrm>
            <a:off x="254726" y="293610"/>
            <a:ext cx="904734" cy="910222"/>
          </a:xfrm>
          <a:prstGeom prst="rect">
            <a:avLst/>
          </a:prstGeom>
          <a:ln w="12700">
            <a:miter lim="400000"/>
          </a:ln>
        </p:spPr>
      </p:pic>
      <p:sp>
        <p:nvSpPr>
          <p:cNvPr id="3" name="Digital infrastruktur…">
            <a:extLst>
              <a:ext uri="{FF2B5EF4-FFF2-40B4-BE49-F238E27FC236}">
                <a16:creationId xmlns:a16="http://schemas.microsoft.com/office/drawing/2014/main" id="{FE0FE03F-715A-2995-4AA4-FCE2E858D456}"/>
              </a:ext>
            </a:extLst>
          </p:cNvPr>
          <p:cNvSpPr txBox="1"/>
          <p:nvPr/>
        </p:nvSpPr>
        <p:spPr>
          <a:xfrm>
            <a:off x="1337918" y="391639"/>
            <a:ext cx="4910393" cy="6806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anchor="ctr">
            <a:spAutoFit/>
          </a:bodyPr>
          <a:lstStyle>
            <a:lvl1pPr algn="l" defTabSz="821529">
              <a:lnSpc>
                <a:spcPct val="110000"/>
              </a:lnSpc>
              <a:defRPr sz="7000">
                <a:solidFill>
                  <a:srgbClr val="FFFFFF"/>
                </a:solidFill>
                <a:latin typeface="Georgia"/>
                <a:ea typeface="Georgia"/>
                <a:cs typeface="Georgia"/>
                <a:sym typeface="Georgia"/>
              </a:defRPr>
            </a:lvl1pPr>
          </a:lstStyle>
          <a:p>
            <a:pPr defTabSz="308066" hangingPunct="0">
              <a:defRPr/>
            </a:pPr>
            <a:r>
              <a:rPr lang="sv-SE" sz="4000" kern="0" dirty="0">
                <a:solidFill>
                  <a:schemeClr val="bg1"/>
                </a:solidFill>
              </a:rPr>
              <a:t>Agenda</a:t>
            </a:r>
          </a:p>
        </p:txBody>
      </p:sp>
      <p:sp>
        <p:nvSpPr>
          <p:cNvPr id="5" name="textruta 4">
            <a:extLst>
              <a:ext uri="{FF2B5EF4-FFF2-40B4-BE49-F238E27FC236}">
                <a16:creationId xmlns:a16="http://schemas.microsoft.com/office/drawing/2014/main" id="{368F9A28-2E05-C907-77EF-E593363FECED}"/>
              </a:ext>
            </a:extLst>
          </p:cNvPr>
          <p:cNvSpPr txBox="1"/>
          <p:nvPr/>
        </p:nvSpPr>
        <p:spPr>
          <a:xfrm>
            <a:off x="1337918" y="1431373"/>
            <a:ext cx="3467542" cy="22286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oAutofit/>
          </a:bodyPr>
          <a:lstStyle/>
          <a:p>
            <a:pPr marL="342900" indent="-342900" defTabSz="257168" hangingPunct="0">
              <a:lnSpc>
                <a:spcPct val="120000"/>
              </a:lnSpc>
              <a:spcBef>
                <a:spcPts val="600"/>
              </a:spcBef>
              <a:buSzPct val="75000"/>
              <a:buFontTx/>
              <a:buAutoNum type="arabicPeriod"/>
              <a:defRPr sz="2500" b="0">
                <a:solidFill>
                  <a:srgbClr val="FFFFFF"/>
                </a:solidFill>
              </a:defRPr>
            </a:pPr>
            <a:r>
              <a:rPr lang="sv-SE" sz="1600" kern="0" dirty="0">
                <a:solidFill>
                  <a:srgbClr val="595959"/>
                </a:solidFill>
                <a:latin typeface="Georgia"/>
                <a:sym typeface="Georgia"/>
              </a:rPr>
              <a:t>Introduktion</a:t>
            </a:r>
          </a:p>
          <a:p>
            <a:pPr marL="342900" indent="-342900" defTabSz="257168" hangingPunct="0">
              <a:lnSpc>
                <a:spcPct val="120000"/>
              </a:lnSpc>
              <a:spcBef>
                <a:spcPts val="600"/>
              </a:spcBef>
              <a:buSzPct val="75000"/>
              <a:buFontTx/>
              <a:buAutoNum type="arabicPeriod"/>
              <a:defRPr sz="2500" b="0">
                <a:solidFill>
                  <a:srgbClr val="FFFFFF"/>
                </a:solidFill>
              </a:defRPr>
            </a:pPr>
            <a:r>
              <a:rPr lang="sv-SE" sz="1600" kern="0" dirty="0">
                <a:solidFill>
                  <a:srgbClr val="FFFFFF"/>
                </a:solidFill>
                <a:latin typeface="Georgia"/>
                <a:sym typeface="Georgia"/>
              </a:rPr>
              <a:t>Vad är matchning?</a:t>
            </a:r>
          </a:p>
          <a:p>
            <a:pPr marL="342900" indent="-342900" defTabSz="257168" hangingPunct="0">
              <a:lnSpc>
                <a:spcPct val="120000"/>
              </a:lnSpc>
              <a:spcBef>
                <a:spcPts val="600"/>
              </a:spcBef>
              <a:buSzPct val="75000"/>
              <a:buFontTx/>
              <a:buAutoNum type="arabicPeriod"/>
              <a:defRPr sz="2500" b="0">
                <a:solidFill>
                  <a:srgbClr val="FFFFFF"/>
                </a:solidFill>
              </a:defRPr>
            </a:pPr>
            <a:r>
              <a:rPr lang="sv-SE" sz="1600" kern="0" dirty="0">
                <a:solidFill>
                  <a:srgbClr val="595959"/>
                </a:solidFill>
                <a:latin typeface="Georgia"/>
                <a:sym typeface="Georgia"/>
              </a:rPr>
              <a:t>Övning</a:t>
            </a:r>
          </a:p>
          <a:p>
            <a:pPr marL="342900" indent="-342900" defTabSz="257168" hangingPunct="0">
              <a:lnSpc>
                <a:spcPct val="120000"/>
              </a:lnSpc>
              <a:spcBef>
                <a:spcPts val="600"/>
              </a:spcBef>
              <a:buSzPct val="75000"/>
              <a:buFontTx/>
              <a:buAutoNum type="arabicPeriod"/>
              <a:defRPr sz="2500" b="0">
                <a:solidFill>
                  <a:srgbClr val="FFFFFF"/>
                </a:solidFill>
              </a:defRPr>
            </a:pPr>
            <a:r>
              <a:rPr lang="sv-SE" sz="1600" kern="0" dirty="0">
                <a:solidFill>
                  <a:srgbClr val="595959"/>
                </a:solidFill>
                <a:latin typeface="Georgia"/>
                <a:sym typeface="Georgia"/>
              </a:rPr>
              <a:t>Fyra perspektiv på matchning</a:t>
            </a:r>
          </a:p>
          <a:p>
            <a:pPr marL="342900" indent="-342900" defTabSz="257168" hangingPunct="0">
              <a:lnSpc>
                <a:spcPct val="120000"/>
              </a:lnSpc>
              <a:spcBef>
                <a:spcPts val="600"/>
              </a:spcBef>
              <a:buSzPct val="75000"/>
              <a:buFontTx/>
              <a:buAutoNum type="arabicPeriod"/>
              <a:defRPr sz="2500" b="0">
                <a:solidFill>
                  <a:srgbClr val="FFFFFF"/>
                </a:solidFill>
              </a:defRPr>
            </a:pPr>
            <a:r>
              <a:rPr lang="sv-SE" sz="1600" kern="0" dirty="0">
                <a:solidFill>
                  <a:srgbClr val="595959"/>
                </a:solidFill>
                <a:latin typeface="Georgia"/>
                <a:sym typeface="Georgia"/>
              </a:rPr>
              <a:t>Reflektion</a:t>
            </a:r>
          </a:p>
          <a:p>
            <a:pPr marL="342900" indent="-342900" defTabSz="257168" hangingPunct="0">
              <a:lnSpc>
                <a:spcPct val="120000"/>
              </a:lnSpc>
              <a:spcBef>
                <a:spcPts val="600"/>
              </a:spcBef>
              <a:buSzPct val="75000"/>
              <a:buFontTx/>
              <a:buAutoNum type="arabicPeriod"/>
              <a:defRPr sz="2500" b="0">
                <a:solidFill>
                  <a:srgbClr val="FFFFFF"/>
                </a:solidFill>
              </a:defRPr>
            </a:pPr>
            <a:r>
              <a:rPr lang="sv-SE" sz="1600" kern="0" dirty="0">
                <a:solidFill>
                  <a:srgbClr val="595959"/>
                </a:solidFill>
                <a:latin typeface="Georgia"/>
                <a:sym typeface="Georgia"/>
              </a:rPr>
              <a:t>Avslutning</a:t>
            </a:r>
            <a:endParaRPr lang="sv-SE" sz="3200" dirty="0">
              <a:solidFill>
                <a:srgbClr val="595959"/>
              </a:solidFill>
              <a:latin typeface="Canela Bold"/>
            </a:endParaRPr>
          </a:p>
        </p:txBody>
      </p:sp>
      <p:pic>
        <p:nvPicPr>
          <p:cNvPr id="8" name="Bildobjekt 7">
            <a:extLst>
              <a:ext uri="{FF2B5EF4-FFF2-40B4-BE49-F238E27FC236}">
                <a16:creationId xmlns:a16="http://schemas.microsoft.com/office/drawing/2014/main" id="{7E77C88D-4D93-FCEC-F3F7-A5C005E748F8}"/>
              </a:ext>
            </a:extLst>
          </p:cNvPr>
          <p:cNvPicPr>
            <a:picLocks noChangeAspect="1"/>
          </p:cNvPicPr>
          <p:nvPr/>
        </p:nvPicPr>
        <p:blipFill>
          <a:blip r:embed="rId7"/>
          <a:stretch>
            <a:fillRect/>
          </a:stretch>
        </p:blipFill>
        <p:spPr>
          <a:xfrm rot="1220858">
            <a:off x="7211009" y="3199389"/>
            <a:ext cx="935809" cy="1321813"/>
          </a:xfrm>
          <a:prstGeom prst="rect">
            <a:avLst/>
          </a:prstGeom>
        </p:spPr>
      </p:pic>
    </p:spTree>
    <p:extLst>
      <p:ext uri="{BB962C8B-B14F-4D97-AF65-F5344CB8AC3E}">
        <p14:creationId xmlns:p14="http://schemas.microsoft.com/office/powerpoint/2010/main" val="352269780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3CCCE"/>
        </a:solidFill>
        <a:effectLst/>
      </p:bgPr>
    </p:bg>
    <p:spTree>
      <p:nvGrpSpPr>
        <p:cNvPr id="1" name=""/>
        <p:cNvGrpSpPr/>
        <p:nvPr/>
      </p:nvGrpSpPr>
      <p:grpSpPr>
        <a:xfrm>
          <a:off x="0" y="0"/>
          <a:ext cx="0" cy="0"/>
          <a:chOff x="0" y="0"/>
          <a:chExt cx="0" cy="0"/>
        </a:xfrm>
      </p:grpSpPr>
      <p:sp>
        <p:nvSpPr>
          <p:cNvPr id="174" name="Om Jobtech - vårt arbetsätt"/>
          <p:cNvSpPr txBox="1">
            <a:spLocks noGrp="1"/>
          </p:cNvSpPr>
          <p:nvPr>
            <p:ph type="title"/>
          </p:nvPr>
        </p:nvSpPr>
        <p:spPr>
          <a:xfrm>
            <a:off x="1337132" y="395426"/>
            <a:ext cx="6410404" cy="701447"/>
          </a:xfrm>
          <a:prstGeom prst="rect">
            <a:avLst/>
          </a:prstGeom>
        </p:spPr>
        <p:txBody>
          <a:bodyPr>
            <a:noAutofit/>
          </a:bodyPr>
          <a:lstStyle>
            <a:lvl1pPr>
              <a:lnSpc>
                <a:spcPct val="100000"/>
              </a:lnSpc>
              <a:defRPr sz="6000" b="0" spc="-100">
                <a:latin typeface="Georgia"/>
                <a:ea typeface="Georgia"/>
                <a:cs typeface="Georgia"/>
                <a:sym typeface="Georgia"/>
              </a:defRPr>
            </a:lvl1pPr>
          </a:lstStyle>
          <a:p>
            <a:r>
              <a:rPr sz="4000" dirty="0"/>
              <a:t>V</a:t>
            </a:r>
            <a:r>
              <a:rPr lang="sv-SE" sz="4000" dirty="0"/>
              <a:t>ad är matchning?</a:t>
            </a:r>
            <a:endParaRPr sz="4000" dirty="0"/>
          </a:p>
        </p:txBody>
      </p:sp>
      <p:pic>
        <p:nvPicPr>
          <p:cNvPr id="175" name="Bild" descr="Bild"/>
          <p:cNvPicPr>
            <a:picLocks noChangeAspect="1"/>
          </p:cNvPicPr>
          <p:nvPr/>
        </p:nvPicPr>
        <p:blipFill>
          <a:blip r:embed="rId3"/>
          <a:stretch>
            <a:fillRect/>
          </a:stretch>
        </p:blipFill>
        <p:spPr>
          <a:xfrm>
            <a:off x="254726" y="293610"/>
            <a:ext cx="909638" cy="905079"/>
          </a:xfrm>
          <a:prstGeom prst="rect">
            <a:avLst/>
          </a:prstGeom>
          <a:ln w="12700">
            <a:miter lim="400000"/>
          </a:ln>
        </p:spPr>
      </p:pic>
      <p:pic>
        <p:nvPicPr>
          <p:cNvPr id="176" name="Bild" descr="Bild"/>
          <p:cNvPicPr>
            <a:picLocks noChangeAspect="1"/>
          </p:cNvPicPr>
          <p:nvPr/>
        </p:nvPicPr>
        <p:blipFill>
          <a:blip r:embed="rId4"/>
          <a:stretch>
            <a:fillRect/>
          </a:stretch>
        </p:blipFill>
        <p:spPr>
          <a:xfrm>
            <a:off x="3767500" y="4705420"/>
            <a:ext cx="2628901" cy="209552"/>
          </a:xfrm>
          <a:prstGeom prst="rect">
            <a:avLst/>
          </a:prstGeom>
          <a:ln w="12700">
            <a:miter lim="400000"/>
          </a:ln>
        </p:spPr>
      </p:pic>
      <p:sp>
        <p:nvSpPr>
          <p:cNvPr id="4" name="Platshållare för innehåll 2">
            <a:extLst>
              <a:ext uri="{FF2B5EF4-FFF2-40B4-BE49-F238E27FC236}">
                <a16:creationId xmlns:a16="http://schemas.microsoft.com/office/drawing/2014/main" id="{066F41A5-4B7F-7C95-6AF3-19A38285F9C7}"/>
              </a:ext>
            </a:extLst>
          </p:cNvPr>
          <p:cNvSpPr txBox="1">
            <a:spLocks/>
          </p:cNvSpPr>
          <p:nvPr/>
        </p:nvSpPr>
        <p:spPr>
          <a:xfrm>
            <a:off x="1337132" y="1437085"/>
            <a:ext cx="4617441" cy="2565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numCol="1" spcCol="38100" anchor="t">
            <a:noAutofit/>
          </a:bodyPr>
          <a:lstStyle>
            <a:lvl1pPr marL="0" marR="0" indent="0" algn="l" defTabSz="412750" rtl="0" latinLnBrk="0">
              <a:lnSpc>
                <a:spcPct val="100000"/>
              </a:lnSpc>
              <a:spcBef>
                <a:spcPts val="0"/>
              </a:spcBef>
              <a:spcAft>
                <a:spcPts val="0"/>
              </a:spcAft>
              <a:buClrTx/>
              <a:buSzTx/>
              <a:buFontTx/>
              <a:buNone/>
              <a:tabLst/>
              <a:defRPr sz="2750" b="1" i="0" u="none" strike="noStrike" cap="none" spc="0" baseline="0">
                <a:solidFill>
                  <a:srgbClr val="000000"/>
                </a:solidFill>
                <a:uFillTx/>
                <a:latin typeface="+mj-lt"/>
                <a:ea typeface="+mj-ea"/>
                <a:cs typeface="+mj-cs"/>
                <a:sym typeface="Helvetica Neue"/>
              </a:defRPr>
            </a:lvl1pPr>
            <a:lvl2pPr marL="654050" marR="0" indent="-349250" algn="l" defTabSz="412750" rtl="0" latinLnBrk="0">
              <a:lnSpc>
                <a:spcPct val="100000"/>
              </a:lnSpc>
              <a:spcBef>
                <a:spcPts val="0"/>
              </a:spcBef>
              <a:spcAft>
                <a:spcPts val="0"/>
              </a:spcAft>
              <a:buClrTx/>
              <a:buSzPct val="123000"/>
              <a:buFontTx/>
              <a:buChar char="•"/>
              <a:tabLst/>
              <a:defRPr sz="2750" b="1" i="0" u="none" strike="noStrike" cap="none" spc="0" baseline="0">
                <a:solidFill>
                  <a:srgbClr val="000000"/>
                </a:solidFill>
                <a:uFillTx/>
                <a:latin typeface="+mj-lt"/>
                <a:ea typeface="+mj-ea"/>
                <a:cs typeface="+mj-cs"/>
                <a:sym typeface="Helvetica Neue"/>
              </a:defRPr>
            </a:lvl2pPr>
            <a:lvl3pPr marL="958850" marR="0" indent="-349250" algn="l" defTabSz="412750" rtl="0" latinLnBrk="0">
              <a:lnSpc>
                <a:spcPct val="100000"/>
              </a:lnSpc>
              <a:spcBef>
                <a:spcPts val="0"/>
              </a:spcBef>
              <a:spcAft>
                <a:spcPts val="0"/>
              </a:spcAft>
              <a:buClrTx/>
              <a:buSzPct val="123000"/>
              <a:buFontTx/>
              <a:buChar char="•"/>
              <a:tabLst/>
              <a:defRPr sz="2750" b="1" i="0" u="none" strike="noStrike" cap="none" spc="0" baseline="0">
                <a:solidFill>
                  <a:srgbClr val="000000"/>
                </a:solidFill>
                <a:uFillTx/>
                <a:latin typeface="+mj-lt"/>
                <a:ea typeface="+mj-ea"/>
                <a:cs typeface="+mj-cs"/>
                <a:sym typeface="Helvetica Neue"/>
              </a:defRPr>
            </a:lvl3pPr>
            <a:lvl4pPr marL="1263650" marR="0" indent="-349250" algn="l" defTabSz="412750" rtl="0" latinLnBrk="0">
              <a:lnSpc>
                <a:spcPct val="100000"/>
              </a:lnSpc>
              <a:spcBef>
                <a:spcPts val="0"/>
              </a:spcBef>
              <a:spcAft>
                <a:spcPts val="0"/>
              </a:spcAft>
              <a:buClrTx/>
              <a:buSzPct val="123000"/>
              <a:buFontTx/>
              <a:buChar char="•"/>
              <a:tabLst/>
              <a:defRPr sz="2750" b="1" i="0" u="none" strike="noStrike" cap="none" spc="0" baseline="0">
                <a:solidFill>
                  <a:srgbClr val="000000"/>
                </a:solidFill>
                <a:uFillTx/>
                <a:latin typeface="+mj-lt"/>
                <a:ea typeface="+mj-ea"/>
                <a:cs typeface="+mj-cs"/>
                <a:sym typeface="Helvetica Neue"/>
              </a:defRPr>
            </a:lvl4pPr>
            <a:lvl5pPr marL="1568450" marR="0" indent="-349250" algn="l" defTabSz="412750" rtl="0" latinLnBrk="0">
              <a:lnSpc>
                <a:spcPct val="100000"/>
              </a:lnSpc>
              <a:spcBef>
                <a:spcPts val="0"/>
              </a:spcBef>
              <a:spcAft>
                <a:spcPts val="0"/>
              </a:spcAft>
              <a:buClrTx/>
              <a:buSzPct val="123000"/>
              <a:buFontTx/>
              <a:buChar char="•"/>
              <a:tabLst/>
              <a:defRPr sz="2750" b="1" i="0" u="none" strike="noStrike" cap="none" spc="0" baseline="0">
                <a:solidFill>
                  <a:srgbClr val="000000"/>
                </a:solidFill>
                <a:uFillTx/>
                <a:latin typeface="+mj-lt"/>
                <a:ea typeface="+mj-ea"/>
                <a:cs typeface="+mj-cs"/>
                <a:sym typeface="Helvetica Neue"/>
              </a:defRPr>
            </a:lvl5pPr>
            <a:lvl6pPr marL="1447800" marR="0" indent="-304800" algn="l" defTabSz="1219169" rtl="0" latinLnBrk="0">
              <a:lnSpc>
                <a:spcPct val="90000"/>
              </a:lnSpc>
              <a:spcBef>
                <a:spcPts val="2250"/>
              </a:spcBef>
              <a:spcAft>
                <a:spcPts val="0"/>
              </a:spcAft>
              <a:buClrTx/>
              <a:buSzPct val="100000"/>
              <a:buFontTx/>
              <a:buChar char="•"/>
              <a:tabLst/>
              <a:defRPr sz="2400" b="0" i="0" u="none" strike="noStrike" cap="none" spc="0" baseline="0">
                <a:solidFill>
                  <a:srgbClr val="000000"/>
                </a:solidFill>
                <a:uFillTx/>
                <a:latin typeface="+mj-lt"/>
                <a:ea typeface="+mj-ea"/>
                <a:cs typeface="+mj-cs"/>
                <a:sym typeface="Helvetica Neue"/>
              </a:defRPr>
            </a:lvl6pPr>
            <a:lvl7pPr marL="1676400" marR="0" indent="-304800" algn="l" defTabSz="1219169" rtl="0" latinLnBrk="0">
              <a:lnSpc>
                <a:spcPct val="90000"/>
              </a:lnSpc>
              <a:spcBef>
                <a:spcPts val="2250"/>
              </a:spcBef>
              <a:spcAft>
                <a:spcPts val="0"/>
              </a:spcAft>
              <a:buClrTx/>
              <a:buSzPct val="100000"/>
              <a:buFontTx/>
              <a:buChar char="•"/>
              <a:tabLst/>
              <a:defRPr sz="2400" b="0" i="0" u="none" strike="noStrike" cap="none" spc="0" baseline="0">
                <a:solidFill>
                  <a:srgbClr val="000000"/>
                </a:solidFill>
                <a:uFillTx/>
                <a:latin typeface="+mj-lt"/>
                <a:ea typeface="+mj-ea"/>
                <a:cs typeface="+mj-cs"/>
                <a:sym typeface="Helvetica Neue"/>
              </a:defRPr>
            </a:lvl7pPr>
            <a:lvl8pPr marL="1905000" marR="0" indent="-304800" algn="l" defTabSz="1219169" rtl="0" latinLnBrk="0">
              <a:lnSpc>
                <a:spcPct val="90000"/>
              </a:lnSpc>
              <a:spcBef>
                <a:spcPts val="2250"/>
              </a:spcBef>
              <a:spcAft>
                <a:spcPts val="0"/>
              </a:spcAft>
              <a:buClrTx/>
              <a:buSzPct val="100000"/>
              <a:buFontTx/>
              <a:buChar char="•"/>
              <a:tabLst/>
              <a:defRPr sz="2400" b="0" i="0" u="none" strike="noStrike" cap="none" spc="0" baseline="0">
                <a:solidFill>
                  <a:srgbClr val="000000"/>
                </a:solidFill>
                <a:uFillTx/>
                <a:latin typeface="+mj-lt"/>
                <a:ea typeface="+mj-ea"/>
                <a:cs typeface="+mj-cs"/>
                <a:sym typeface="Helvetica Neue"/>
              </a:defRPr>
            </a:lvl8pPr>
            <a:lvl9pPr marL="2133600" marR="0" indent="-304800" algn="l" defTabSz="1219169" rtl="0" latinLnBrk="0">
              <a:lnSpc>
                <a:spcPct val="90000"/>
              </a:lnSpc>
              <a:spcBef>
                <a:spcPts val="2250"/>
              </a:spcBef>
              <a:spcAft>
                <a:spcPts val="0"/>
              </a:spcAft>
              <a:buClrTx/>
              <a:buSzPct val="100000"/>
              <a:buFontTx/>
              <a:buChar char="•"/>
              <a:tabLst/>
              <a:defRPr sz="2400" b="0" i="0" u="none" strike="noStrike" cap="none" spc="0" baseline="0">
                <a:solidFill>
                  <a:srgbClr val="000000"/>
                </a:solidFill>
                <a:uFillTx/>
                <a:latin typeface="+mj-lt"/>
                <a:ea typeface="+mj-ea"/>
                <a:cs typeface="+mj-cs"/>
                <a:sym typeface="Helvetica Neue"/>
              </a:defRPr>
            </a:lvl9pPr>
          </a:lstStyle>
          <a:p>
            <a:pPr defTabSz="309563"/>
            <a:r>
              <a:rPr lang="sv-SE" sz="1600" b="0" kern="0" dirty="0">
                <a:latin typeface="Georgia" panose="02040502050405020303" pitchFamily="18" charset="0"/>
              </a:rPr>
              <a:t>Matchning används för att beskriva</a:t>
            </a:r>
          </a:p>
          <a:p>
            <a:pPr defTabSz="309563"/>
            <a:endParaRPr lang="sv-SE" sz="1600" b="0" kern="0" dirty="0">
              <a:latin typeface="Georgia" panose="02040502050405020303" pitchFamily="18" charset="0"/>
            </a:endParaRPr>
          </a:p>
          <a:p>
            <a:pPr marL="490538" lvl="1" indent="-261938" defTabSz="309563">
              <a:spcAft>
                <a:spcPts val="1200"/>
              </a:spcAft>
            </a:pPr>
            <a:r>
              <a:rPr lang="sv-SE" sz="1600" b="0" kern="0" dirty="0">
                <a:latin typeface="Georgia" panose="02040502050405020303" pitchFamily="18" charset="0"/>
              </a:rPr>
              <a:t>allt från arbete med att förbättra sökningar och valsituationer</a:t>
            </a:r>
          </a:p>
          <a:p>
            <a:pPr marL="490538" lvl="1" indent="-261938" defTabSz="309563">
              <a:spcAft>
                <a:spcPts val="1200"/>
              </a:spcAft>
            </a:pPr>
            <a:r>
              <a:rPr lang="sv-SE" sz="1600" b="0" kern="0" dirty="0">
                <a:latin typeface="Georgia" panose="02040502050405020303" pitchFamily="18" charset="0"/>
              </a:rPr>
              <a:t>till att verifiera dokument</a:t>
            </a:r>
          </a:p>
          <a:p>
            <a:pPr marL="490538" lvl="1" indent="-261938" defTabSz="309563">
              <a:spcAft>
                <a:spcPts val="1200"/>
              </a:spcAft>
            </a:pPr>
            <a:r>
              <a:rPr lang="sv-SE" sz="1600" b="0" kern="0" dirty="0">
                <a:latin typeface="Georgia" panose="02040502050405020303" pitchFamily="18" charset="0"/>
              </a:rPr>
              <a:t>eller bedöma en arbetssökandes anställningsbarhet.</a:t>
            </a:r>
          </a:p>
        </p:txBody>
      </p:sp>
    </p:spTree>
    <p:extLst>
      <p:ext uri="{BB962C8B-B14F-4D97-AF65-F5344CB8AC3E}">
        <p14:creationId xmlns:p14="http://schemas.microsoft.com/office/powerpoint/2010/main" val="173125955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3CCCE"/>
        </a:solidFill>
        <a:effectLst/>
      </p:bgPr>
    </p:bg>
    <p:spTree>
      <p:nvGrpSpPr>
        <p:cNvPr id="1" name=""/>
        <p:cNvGrpSpPr/>
        <p:nvPr/>
      </p:nvGrpSpPr>
      <p:grpSpPr>
        <a:xfrm>
          <a:off x="0" y="0"/>
          <a:ext cx="0" cy="0"/>
          <a:chOff x="0" y="0"/>
          <a:chExt cx="0" cy="0"/>
        </a:xfrm>
      </p:grpSpPr>
      <p:sp>
        <p:nvSpPr>
          <p:cNvPr id="45" name="Rektangel 44">
            <a:extLst>
              <a:ext uri="{FF2B5EF4-FFF2-40B4-BE49-F238E27FC236}">
                <a16:creationId xmlns:a16="http://schemas.microsoft.com/office/drawing/2014/main" id="{67F04BC0-61A5-9FF9-D5DF-70311E9578DF}"/>
              </a:ext>
            </a:extLst>
          </p:cNvPr>
          <p:cNvSpPr/>
          <p:nvPr/>
        </p:nvSpPr>
        <p:spPr>
          <a:xfrm>
            <a:off x="254726" y="3037929"/>
            <a:ext cx="8609105" cy="701447"/>
          </a:xfrm>
          <a:prstGeom prst="rect">
            <a:avLst/>
          </a:prstGeom>
          <a:solidFill>
            <a:srgbClr val="FFFFFF">
              <a:alpha val="34902"/>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sv-SE" sz="2400" b="0" i="0" u="none" strike="noStrike" cap="none" spc="0" normalizeH="0" baseline="0">
              <a:ln>
                <a:noFill/>
              </a:ln>
              <a:solidFill>
                <a:srgbClr val="5E5E5E"/>
              </a:solidFill>
              <a:effectLst/>
              <a:uFillTx/>
              <a:latin typeface="+mn-lt"/>
              <a:ea typeface="+mn-ea"/>
              <a:cs typeface="+mn-cs"/>
              <a:sym typeface="Helvetica"/>
            </a:endParaRPr>
          </a:p>
        </p:txBody>
      </p:sp>
      <p:sp>
        <p:nvSpPr>
          <p:cNvPr id="174" name="Om Jobtech - vårt arbetsätt"/>
          <p:cNvSpPr txBox="1">
            <a:spLocks noGrp="1"/>
          </p:cNvSpPr>
          <p:nvPr>
            <p:ph type="title"/>
          </p:nvPr>
        </p:nvSpPr>
        <p:spPr>
          <a:xfrm>
            <a:off x="1337131" y="395426"/>
            <a:ext cx="7056884" cy="701447"/>
          </a:xfrm>
          <a:prstGeom prst="rect">
            <a:avLst/>
          </a:prstGeom>
        </p:spPr>
        <p:txBody>
          <a:bodyPr>
            <a:noAutofit/>
          </a:bodyPr>
          <a:lstStyle>
            <a:lvl1pPr>
              <a:lnSpc>
                <a:spcPct val="100000"/>
              </a:lnSpc>
              <a:defRPr sz="6000" b="0" spc="-100">
                <a:latin typeface="Georgia"/>
                <a:ea typeface="Georgia"/>
                <a:cs typeface="Georgia"/>
                <a:sym typeface="Georgia"/>
              </a:defRPr>
            </a:lvl1pPr>
          </a:lstStyle>
          <a:p>
            <a:r>
              <a:rPr lang="sv-SE" sz="4000" dirty="0"/>
              <a:t>Ett mångtydigt begrepp</a:t>
            </a:r>
            <a:endParaRPr sz="4000" dirty="0"/>
          </a:p>
        </p:txBody>
      </p:sp>
      <p:pic>
        <p:nvPicPr>
          <p:cNvPr id="175" name="Bild" descr="Bild"/>
          <p:cNvPicPr>
            <a:picLocks noChangeAspect="1"/>
          </p:cNvPicPr>
          <p:nvPr/>
        </p:nvPicPr>
        <p:blipFill>
          <a:blip r:embed="rId3"/>
          <a:stretch>
            <a:fillRect/>
          </a:stretch>
        </p:blipFill>
        <p:spPr>
          <a:xfrm>
            <a:off x="254726" y="293610"/>
            <a:ext cx="909638" cy="905079"/>
          </a:xfrm>
          <a:prstGeom prst="rect">
            <a:avLst/>
          </a:prstGeom>
          <a:ln w="12700">
            <a:miter lim="400000"/>
          </a:ln>
        </p:spPr>
      </p:pic>
      <p:pic>
        <p:nvPicPr>
          <p:cNvPr id="176" name="Bild" descr="Bild"/>
          <p:cNvPicPr>
            <a:picLocks noChangeAspect="1"/>
          </p:cNvPicPr>
          <p:nvPr/>
        </p:nvPicPr>
        <p:blipFill>
          <a:blip r:embed="rId4"/>
          <a:stretch>
            <a:fillRect/>
          </a:stretch>
        </p:blipFill>
        <p:spPr>
          <a:xfrm>
            <a:off x="3767500" y="4705420"/>
            <a:ext cx="2628901" cy="209552"/>
          </a:xfrm>
          <a:prstGeom prst="rect">
            <a:avLst/>
          </a:prstGeom>
          <a:ln w="12700">
            <a:miter lim="400000"/>
          </a:ln>
        </p:spPr>
      </p:pic>
      <p:sp>
        <p:nvSpPr>
          <p:cNvPr id="3" name="Platshållare för innehåll 2">
            <a:extLst>
              <a:ext uri="{FF2B5EF4-FFF2-40B4-BE49-F238E27FC236}">
                <a16:creationId xmlns:a16="http://schemas.microsoft.com/office/drawing/2014/main" id="{9F6E71B9-FDB0-40CA-C6A0-5ABC34A1D0C3}"/>
              </a:ext>
            </a:extLst>
          </p:cNvPr>
          <p:cNvSpPr txBox="1">
            <a:spLocks/>
          </p:cNvSpPr>
          <p:nvPr/>
        </p:nvSpPr>
        <p:spPr>
          <a:xfrm>
            <a:off x="5307979" y="3210272"/>
            <a:ext cx="1351583" cy="361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numCol="1" spcCol="38100">
            <a:noAutofit/>
          </a:bodyPr>
          <a:lstStyle>
            <a:lvl1pPr marL="0" marR="0" indent="0" algn="l" defTabSz="412750" rtl="0" latinLnBrk="0">
              <a:lnSpc>
                <a:spcPct val="100000"/>
              </a:lnSpc>
              <a:spcBef>
                <a:spcPts val="0"/>
              </a:spcBef>
              <a:spcAft>
                <a:spcPts val="0"/>
              </a:spcAft>
              <a:buClrTx/>
              <a:buSzTx/>
              <a:buFontTx/>
              <a:buNone/>
              <a:tabLst/>
              <a:defRPr sz="2750" b="1" i="0" u="none" strike="noStrike" cap="none" spc="0" baseline="0">
                <a:solidFill>
                  <a:srgbClr val="000000"/>
                </a:solidFill>
                <a:uFillTx/>
                <a:latin typeface="+mj-lt"/>
                <a:ea typeface="+mj-ea"/>
                <a:cs typeface="+mj-cs"/>
                <a:sym typeface="Helvetica Neue"/>
              </a:defRPr>
            </a:lvl1pPr>
            <a:lvl2pPr marL="654050" marR="0" indent="-349250" algn="l" defTabSz="412750" rtl="0" latinLnBrk="0">
              <a:lnSpc>
                <a:spcPct val="100000"/>
              </a:lnSpc>
              <a:spcBef>
                <a:spcPts val="0"/>
              </a:spcBef>
              <a:spcAft>
                <a:spcPts val="0"/>
              </a:spcAft>
              <a:buClrTx/>
              <a:buSzPct val="123000"/>
              <a:buFontTx/>
              <a:buChar char="•"/>
              <a:tabLst/>
              <a:defRPr sz="2750" b="1" i="0" u="none" strike="noStrike" cap="none" spc="0" baseline="0">
                <a:solidFill>
                  <a:srgbClr val="000000"/>
                </a:solidFill>
                <a:uFillTx/>
                <a:latin typeface="+mj-lt"/>
                <a:ea typeface="+mj-ea"/>
                <a:cs typeface="+mj-cs"/>
                <a:sym typeface="Helvetica Neue"/>
              </a:defRPr>
            </a:lvl2pPr>
            <a:lvl3pPr marL="958850" marR="0" indent="-349250" algn="l" defTabSz="412750" rtl="0" latinLnBrk="0">
              <a:lnSpc>
                <a:spcPct val="100000"/>
              </a:lnSpc>
              <a:spcBef>
                <a:spcPts val="0"/>
              </a:spcBef>
              <a:spcAft>
                <a:spcPts val="0"/>
              </a:spcAft>
              <a:buClrTx/>
              <a:buSzPct val="123000"/>
              <a:buFontTx/>
              <a:buChar char="•"/>
              <a:tabLst/>
              <a:defRPr sz="2750" b="1" i="0" u="none" strike="noStrike" cap="none" spc="0" baseline="0">
                <a:solidFill>
                  <a:srgbClr val="000000"/>
                </a:solidFill>
                <a:uFillTx/>
                <a:latin typeface="+mj-lt"/>
                <a:ea typeface="+mj-ea"/>
                <a:cs typeface="+mj-cs"/>
                <a:sym typeface="Helvetica Neue"/>
              </a:defRPr>
            </a:lvl3pPr>
            <a:lvl4pPr marL="1263650" marR="0" indent="-349250" algn="l" defTabSz="412750" rtl="0" latinLnBrk="0">
              <a:lnSpc>
                <a:spcPct val="100000"/>
              </a:lnSpc>
              <a:spcBef>
                <a:spcPts val="0"/>
              </a:spcBef>
              <a:spcAft>
                <a:spcPts val="0"/>
              </a:spcAft>
              <a:buClrTx/>
              <a:buSzPct val="123000"/>
              <a:buFontTx/>
              <a:buChar char="•"/>
              <a:tabLst/>
              <a:defRPr sz="2750" b="1" i="0" u="none" strike="noStrike" cap="none" spc="0" baseline="0">
                <a:solidFill>
                  <a:srgbClr val="000000"/>
                </a:solidFill>
                <a:uFillTx/>
                <a:latin typeface="+mj-lt"/>
                <a:ea typeface="+mj-ea"/>
                <a:cs typeface="+mj-cs"/>
                <a:sym typeface="Helvetica Neue"/>
              </a:defRPr>
            </a:lvl4pPr>
            <a:lvl5pPr marL="1568450" marR="0" indent="-349250" algn="l" defTabSz="412750" rtl="0" latinLnBrk="0">
              <a:lnSpc>
                <a:spcPct val="100000"/>
              </a:lnSpc>
              <a:spcBef>
                <a:spcPts val="0"/>
              </a:spcBef>
              <a:spcAft>
                <a:spcPts val="0"/>
              </a:spcAft>
              <a:buClrTx/>
              <a:buSzPct val="123000"/>
              <a:buFontTx/>
              <a:buChar char="•"/>
              <a:tabLst/>
              <a:defRPr sz="2750" b="1" i="0" u="none" strike="noStrike" cap="none" spc="0" baseline="0">
                <a:solidFill>
                  <a:srgbClr val="000000"/>
                </a:solidFill>
                <a:uFillTx/>
                <a:latin typeface="+mj-lt"/>
                <a:ea typeface="+mj-ea"/>
                <a:cs typeface="+mj-cs"/>
                <a:sym typeface="Helvetica Neue"/>
              </a:defRPr>
            </a:lvl5pPr>
            <a:lvl6pPr marL="1447800" marR="0" indent="-304800" algn="l" defTabSz="1219169" rtl="0" latinLnBrk="0">
              <a:lnSpc>
                <a:spcPct val="90000"/>
              </a:lnSpc>
              <a:spcBef>
                <a:spcPts val="2250"/>
              </a:spcBef>
              <a:spcAft>
                <a:spcPts val="0"/>
              </a:spcAft>
              <a:buClrTx/>
              <a:buSzPct val="100000"/>
              <a:buFontTx/>
              <a:buChar char="•"/>
              <a:tabLst/>
              <a:defRPr sz="2400" b="0" i="0" u="none" strike="noStrike" cap="none" spc="0" baseline="0">
                <a:solidFill>
                  <a:srgbClr val="000000"/>
                </a:solidFill>
                <a:uFillTx/>
                <a:latin typeface="+mj-lt"/>
                <a:ea typeface="+mj-ea"/>
                <a:cs typeface="+mj-cs"/>
                <a:sym typeface="Helvetica Neue"/>
              </a:defRPr>
            </a:lvl6pPr>
            <a:lvl7pPr marL="1676400" marR="0" indent="-304800" algn="l" defTabSz="1219169" rtl="0" latinLnBrk="0">
              <a:lnSpc>
                <a:spcPct val="90000"/>
              </a:lnSpc>
              <a:spcBef>
                <a:spcPts val="2250"/>
              </a:spcBef>
              <a:spcAft>
                <a:spcPts val="0"/>
              </a:spcAft>
              <a:buClrTx/>
              <a:buSzPct val="100000"/>
              <a:buFontTx/>
              <a:buChar char="•"/>
              <a:tabLst/>
              <a:defRPr sz="2400" b="0" i="0" u="none" strike="noStrike" cap="none" spc="0" baseline="0">
                <a:solidFill>
                  <a:srgbClr val="000000"/>
                </a:solidFill>
                <a:uFillTx/>
                <a:latin typeface="+mj-lt"/>
                <a:ea typeface="+mj-ea"/>
                <a:cs typeface="+mj-cs"/>
                <a:sym typeface="Helvetica Neue"/>
              </a:defRPr>
            </a:lvl7pPr>
            <a:lvl8pPr marL="1905000" marR="0" indent="-304800" algn="l" defTabSz="1219169" rtl="0" latinLnBrk="0">
              <a:lnSpc>
                <a:spcPct val="90000"/>
              </a:lnSpc>
              <a:spcBef>
                <a:spcPts val="2250"/>
              </a:spcBef>
              <a:spcAft>
                <a:spcPts val="0"/>
              </a:spcAft>
              <a:buClrTx/>
              <a:buSzPct val="100000"/>
              <a:buFontTx/>
              <a:buChar char="•"/>
              <a:tabLst/>
              <a:defRPr sz="2400" b="0" i="0" u="none" strike="noStrike" cap="none" spc="0" baseline="0">
                <a:solidFill>
                  <a:srgbClr val="000000"/>
                </a:solidFill>
                <a:uFillTx/>
                <a:latin typeface="+mj-lt"/>
                <a:ea typeface="+mj-ea"/>
                <a:cs typeface="+mj-cs"/>
                <a:sym typeface="Helvetica Neue"/>
              </a:defRPr>
            </a:lvl8pPr>
            <a:lvl9pPr marL="2133600" marR="0" indent="-304800" algn="l" defTabSz="1219169" rtl="0" latinLnBrk="0">
              <a:lnSpc>
                <a:spcPct val="90000"/>
              </a:lnSpc>
              <a:spcBef>
                <a:spcPts val="2250"/>
              </a:spcBef>
              <a:spcAft>
                <a:spcPts val="0"/>
              </a:spcAft>
              <a:buClrTx/>
              <a:buSzPct val="100000"/>
              <a:buFontTx/>
              <a:buChar char="•"/>
              <a:tabLst/>
              <a:defRPr sz="2400" b="0" i="0" u="none" strike="noStrike" cap="none" spc="0" baseline="0">
                <a:solidFill>
                  <a:srgbClr val="000000"/>
                </a:solidFill>
                <a:uFillTx/>
                <a:latin typeface="+mj-lt"/>
                <a:ea typeface="+mj-ea"/>
                <a:cs typeface="+mj-cs"/>
                <a:sym typeface="Helvetica Neue"/>
              </a:defRPr>
            </a:lvl9pPr>
          </a:lstStyle>
          <a:p>
            <a:pPr algn="ctr" defTabSz="309563"/>
            <a:r>
              <a:rPr lang="sv-SE" sz="1050" b="0" kern="0" dirty="0">
                <a:latin typeface="Georgia" panose="02040502050405020303" pitchFamily="18" charset="0"/>
              </a:rPr>
              <a:t>Enskilt </a:t>
            </a:r>
          </a:p>
          <a:p>
            <a:pPr algn="ctr" defTabSz="309563"/>
            <a:r>
              <a:rPr lang="sv-SE" sz="1050" b="0" kern="0" dirty="0">
                <a:latin typeface="Georgia" panose="02040502050405020303" pitchFamily="18" charset="0"/>
              </a:rPr>
              <a:t>matchningsresultat</a:t>
            </a:r>
            <a:endParaRPr lang="sv-SE" sz="900" b="0" kern="0" dirty="0">
              <a:latin typeface="Georgia" panose="02040502050405020303" pitchFamily="18" charset="0"/>
            </a:endParaRPr>
          </a:p>
        </p:txBody>
      </p:sp>
      <p:sp>
        <p:nvSpPr>
          <p:cNvPr id="4" name="Pil: femhörning 3">
            <a:extLst>
              <a:ext uri="{FF2B5EF4-FFF2-40B4-BE49-F238E27FC236}">
                <a16:creationId xmlns:a16="http://schemas.microsoft.com/office/drawing/2014/main" id="{FC1E111F-CC50-CC85-C9B3-227CD7578038}"/>
              </a:ext>
            </a:extLst>
          </p:cNvPr>
          <p:cNvSpPr/>
          <p:nvPr/>
        </p:nvSpPr>
        <p:spPr>
          <a:xfrm>
            <a:off x="1344029" y="2088988"/>
            <a:ext cx="1568205" cy="238527"/>
          </a:xfrm>
          <a:prstGeom prst="homePlate">
            <a:avLst/>
          </a:prstGeom>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38100" tIns="38100" rIns="38100" bIns="38100" numCol="1" spcCol="38100" rtlCol="0" anchor="ctr">
            <a:spAutoFit/>
          </a:bodyPr>
          <a:lstStyle/>
          <a:p>
            <a:pPr algn="ctr" defTabSz="1828753" hangingPunct="0"/>
            <a:r>
              <a:rPr lang="sv-SE" sz="1050" dirty="0">
                <a:solidFill>
                  <a:schemeClr val="bg1"/>
                </a:solidFill>
                <a:latin typeface="Georgia" panose="02040502050405020303" pitchFamily="18" charset="0"/>
                <a:cs typeface="Helvetica"/>
                <a:sym typeface="Helvetica"/>
              </a:rPr>
              <a:t>Kartlägga &amp; Analysera</a:t>
            </a:r>
          </a:p>
        </p:txBody>
      </p:sp>
      <p:sp>
        <p:nvSpPr>
          <p:cNvPr id="6" name="Pil: femhörning 5">
            <a:extLst>
              <a:ext uri="{FF2B5EF4-FFF2-40B4-BE49-F238E27FC236}">
                <a16:creationId xmlns:a16="http://schemas.microsoft.com/office/drawing/2014/main" id="{0BF8896C-7B37-E90C-F655-DDDCAD261722}"/>
              </a:ext>
            </a:extLst>
          </p:cNvPr>
          <p:cNvSpPr/>
          <p:nvPr/>
        </p:nvSpPr>
        <p:spPr>
          <a:xfrm>
            <a:off x="3000743" y="2088988"/>
            <a:ext cx="1227340" cy="238527"/>
          </a:xfrm>
          <a:prstGeom prst="homePlate">
            <a:avLst/>
          </a:prstGeom>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38100" tIns="38100" rIns="38100" bIns="38100" numCol="1" spcCol="38100" rtlCol="0" anchor="ctr">
            <a:spAutoFit/>
          </a:bodyPr>
          <a:lstStyle/>
          <a:p>
            <a:pPr algn="ctr" defTabSz="1828753" hangingPunct="0"/>
            <a:r>
              <a:rPr lang="sv-SE" sz="1050" dirty="0">
                <a:solidFill>
                  <a:schemeClr val="bg1"/>
                </a:solidFill>
                <a:latin typeface="Georgia" panose="02040502050405020303" pitchFamily="18" charset="0"/>
                <a:cs typeface="Helvetica"/>
                <a:sym typeface="Helvetica"/>
              </a:rPr>
              <a:t>Rusta &amp; justera</a:t>
            </a:r>
          </a:p>
        </p:txBody>
      </p:sp>
      <p:sp>
        <p:nvSpPr>
          <p:cNvPr id="7" name="Pil: femhörning 6">
            <a:extLst>
              <a:ext uri="{FF2B5EF4-FFF2-40B4-BE49-F238E27FC236}">
                <a16:creationId xmlns:a16="http://schemas.microsoft.com/office/drawing/2014/main" id="{F1F263A1-2857-F2D8-AED7-6E4C8809C6AA}"/>
              </a:ext>
            </a:extLst>
          </p:cNvPr>
          <p:cNvSpPr/>
          <p:nvPr/>
        </p:nvSpPr>
        <p:spPr>
          <a:xfrm>
            <a:off x="4313799" y="2088988"/>
            <a:ext cx="1103547" cy="238527"/>
          </a:xfrm>
          <a:prstGeom prst="homePlate">
            <a:avLst/>
          </a:prstGeom>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38100" tIns="38100" rIns="38100" bIns="38100" numCol="1" spcCol="38100" rtlCol="0" anchor="ctr">
            <a:spAutoFit/>
          </a:bodyPr>
          <a:lstStyle/>
          <a:p>
            <a:pPr algn="ctr" defTabSz="1828753" hangingPunct="0"/>
            <a:r>
              <a:rPr lang="sv-SE" sz="1050" dirty="0">
                <a:solidFill>
                  <a:schemeClr val="bg1"/>
                </a:solidFill>
                <a:latin typeface="Georgia" panose="02040502050405020303" pitchFamily="18" charset="0"/>
                <a:cs typeface="Helvetica"/>
                <a:sym typeface="Helvetica"/>
              </a:rPr>
              <a:t>Sammanföra</a:t>
            </a:r>
          </a:p>
        </p:txBody>
      </p:sp>
      <p:sp>
        <p:nvSpPr>
          <p:cNvPr id="8" name="Pil: femhörning 7">
            <a:extLst>
              <a:ext uri="{FF2B5EF4-FFF2-40B4-BE49-F238E27FC236}">
                <a16:creationId xmlns:a16="http://schemas.microsoft.com/office/drawing/2014/main" id="{31E69DF7-8627-71C6-BCAA-FB8F40B42FA0}"/>
              </a:ext>
            </a:extLst>
          </p:cNvPr>
          <p:cNvSpPr/>
          <p:nvPr/>
        </p:nvSpPr>
        <p:spPr>
          <a:xfrm>
            <a:off x="5505854" y="2088988"/>
            <a:ext cx="1054717" cy="238527"/>
          </a:xfrm>
          <a:prstGeom prst="homePlate">
            <a:avLst/>
          </a:prstGeom>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38100" tIns="38100" rIns="38100" bIns="38100" numCol="1" spcCol="38100" rtlCol="0" anchor="ctr">
            <a:spAutoFit/>
          </a:bodyPr>
          <a:lstStyle/>
          <a:p>
            <a:pPr algn="ctr" defTabSz="1828753" hangingPunct="0"/>
            <a:r>
              <a:rPr lang="sv-SE" sz="1050" dirty="0">
                <a:solidFill>
                  <a:schemeClr val="bg1"/>
                </a:solidFill>
                <a:latin typeface="Georgia" panose="02040502050405020303" pitchFamily="18" charset="0"/>
                <a:cs typeface="Helvetica"/>
                <a:sym typeface="Helvetica"/>
              </a:rPr>
              <a:t>Anställa</a:t>
            </a:r>
          </a:p>
        </p:txBody>
      </p:sp>
      <p:sp>
        <p:nvSpPr>
          <p:cNvPr id="9" name="Platshållare för innehåll 2">
            <a:extLst>
              <a:ext uri="{FF2B5EF4-FFF2-40B4-BE49-F238E27FC236}">
                <a16:creationId xmlns:a16="http://schemas.microsoft.com/office/drawing/2014/main" id="{C46ABD84-276A-0A29-EFBC-AE531FA30B4C}"/>
              </a:ext>
            </a:extLst>
          </p:cNvPr>
          <p:cNvSpPr txBox="1">
            <a:spLocks/>
          </p:cNvSpPr>
          <p:nvPr/>
        </p:nvSpPr>
        <p:spPr>
          <a:xfrm>
            <a:off x="4134844" y="1445962"/>
            <a:ext cx="1342193" cy="2864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numCol="1" spcCol="38100">
            <a:noAutofit/>
          </a:bodyPr>
          <a:lstStyle>
            <a:lvl1pPr marL="0" marR="0" indent="0" algn="l" defTabSz="412750" rtl="0" latinLnBrk="0">
              <a:lnSpc>
                <a:spcPct val="100000"/>
              </a:lnSpc>
              <a:spcBef>
                <a:spcPts val="0"/>
              </a:spcBef>
              <a:spcAft>
                <a:spcPts val="0"/>
              </a:spcAft>
              <a:buClrTx/>
              <a:buSzTx/>
              <a:buFontTx/>
              <a:buNone/>
              <a:tabLst/>
              <a:defRPr sz="2750" b="1" i="0" u="none" strike="noStrike" cap="none" spc="0" baseline="0">
                <a:solidFill>
                  <a:srgbClr val="000000"/>
                </a:solidFill>
                <a:uFillTx/>
                <a:latin typeface="+mj-lt"/>
                <a:ea typeface="+mj-ea"/>
                <a:cs typeface="+mj-cs"/>
                <a:sym typeface="Helvetica Neue"/>
              </a:defRPr>
            </a:lvl1pPr>
            <a:lvl2pPr marL="654050" marR="0" indent="-349250" algn="l" defTabSz="412750" rtl="0" latinLnBrk="0">
              <a:lnSpc>
                <a:spcPct val="100000"/>
              </a:lnSpc>
              <a:spcBef>
                <a:spcPts val="0"/>
              </a:spcBef>
              <a:spcAft>
                <a:spcPts val="0"/>
              </a:spcAft>
              <a:buClrTx/>
              <a:buSzPct val="123000"/>
              <a:buFontTx/>
              <a:buChar char="•"/>
              <a:tabLst/>
              <a:defRPr sz="2750" b="1" i="0" u="none" strike="noStrike" cap="none" spc="0" baseline="0">
                <a:solidFill>
                  <a:srgbClr val="000000"/>
                </a:solidFill>
                <a:uFillTx/>
                <a:latin typeface="+mj-lt"/>
                <a:ea typeface="+mj-ea"/>
                <a:cs typeface="+mj-cs"/>
                <a:sym typeface="Helvetica Neue"/>
              </a:defRPr>
            </a:lvl2pPr>
            <a:lvl3pPr marL="958850" marR="0" indent="-349250" algn="l" defTabSz="412750" rtl="0" latinLnBrk="0">
              <a:lnSpc>
                <a:spcPct val="100000"/>
              </a:lnSpc>
              <a:spcBef>
                <a:spcPts val="0"/>
              </a:spcBef>
              <a:spcAft>
                <a:spcPts val="0"/>
              </a:spcAft>
              <a:buClrTx/>
              <a:buSzPct val="123000"/>
              <a:buFontTx/>
              <a:buChar char="•"/>
              <a:tabLst/>
              <a:defRPr sz="2750" b="1" i="0" u="none" strike="noStrike" cap="none" spc="0" baseline="0">
                <a:solidFill>
                  <a:srgbClr val="000000"/>
                </a:solidFill>
                <a:uFillTx/>
                <a:latin typeface="+mj-lt"/>
                <a:ea typeface="+mj-ea"/>
                <a:cs typeface="+mj-cs"/>
                <a:sym typeface="Helvetica Neue"/>
              </a:defRPr>
            </a:lvl3pPr>
            <a:lvl4pPr marL="1263650" marR="0" indent="-349250" algn="l" defTabSz="412750" rtl="0" latinLnBrk="0">
              <a:lnSpc>
                <a:spcPct val="100000"/>
              </a:lnSpc>
              <a:spcBef>
                <a:spcPts val="0"/>
              </a:spcBef>
              <a:spcAft>
                <a:spcPts val="0"/>
              </a:spcAft>
              <a:buClrTx/>
              <a:buSzPct val="123000"/>
              <a:buFontTx/>
              <a:buChar char="•"/>
              <a:tabLst/>
              <a:defRPr sz="2750" b="1" i="0" u="none" strike="noStrike" cap="none" spc="0" baseline="0">
                <a:solidFill>
                  <a:srgbClr val="000000"/>
                </a:solidFill>
                <a:uFillTx/>
                <a:latin typeface="+mj-lt"/>
                <a:ea typeface="+mj-ea"/>
                <a:cs typeface="+mj-cs"/>
                <a:sym typeface="Helvetica Neue"/>
              </a:defRPr>
            </a:lvl4pPr>
            <a:lvl5pPr marL="1568450" marR="0" indent="-349250" algn="l" defTabSz="412750" rtl="0" latinLnBrk="0">
              <a:lnSpc>
                <a:spcPct val="100000"/>
              </a:lnSpc>
              <a:spcBef>
                <a:spcPts val="0"/>
              </a:spcBef>
              <a:spcAft>
                <a:spcPts val="0"/>
              </a:spcAft>
              <a:buClrTx/>
              <a:buSzPct val="123000"/>
              <a:buFontTx/>
              <a:buChar char="•"/>
              <a:tabLst/>
              <a:defRPr sz="2750" b="1" i="0" u="none" strike="noStrike" cap="none" spc="0" baseline="0">
                <a:solidFill>
                  <a:srgbClr val="000000"/>
                </a:solidFill>
                <a:uFillTx/>
                <a:latin typeface="+mj-lt"/>
                <a:ea typeface="+mj-ea"/>
                <a:cs typeface="+mj-cs"/>
                <a:sym typeface="Helvetica Neue"/>
              </a:defRPr>
            </a:lvl5pPr>
            <a:lvl6pPr marL="1447800" marR="0" indent="-304800" algn="l" defTabSz="1219169" rtl="0" latinLnBrk="0">
              <a:lnSpc>
                <a:spcPct val="90000"/>
              </a:lnSpc>
              <a:spcBef>
                <a:spcPts val="2250"/>
              </a:spcBef>
              <a:spcAft>
                <a:spcPts val="0"/>
              </a:spcAft>
              <a:buClrTx/>
              <a:buSzPct val="100000"/>
              <a:buFontTx/>
              <a:buChar char="•"/>
              <a:tabLst/>
              <a:defRPr sz="2400" b="0" i="0" u="none" strike="noStrike" cap="none" spc="0" baseline="0">
                <a:solidFill>
                  <a:srgbClr val="000000"/>
                </a:solidFill>
                <a:uFillTx/>
                <a:latin typeface="+mj-lt"/>
                <a:ea typeface="+mj-ea"/>
                <a:cs typeface="+mj-cs"/>
                <a:sym typeface="Helvetica Neue"/>
              </a:defRPr>
            </a:lvl6pPr>
            <a:lvl7pPr marL="1676400" marR="0" indent="-304800" algn="l" defTabSz="1219169" rtl="0" latinLnBrk="0">
              <a:lnSpc>
                <a:spcPct val="90000"/>
              </a:lnSpc>
              <a:spcBef>
                <a:spcPts val="2250"/>
              </a:spcBef>
              <a:spcAft>
                <a:spcPts val="0"/>
              </a:spcAft>
              <a:buClrTx/>
              <a:buSzPct val="100000"/>
              <a:buFontTx/>
              <a:buChar char="•"/>
              <a:tabLst/>
              <a:defRPr sz="2400" b="0" i="0" u="none" strike="noStrike" cap="none" spc="0" baseline="0">
                <a:solidFill>
                  <a:srgbClr val="000000"/>
                </a:solidFill>
                <a:uFillTx/>
                <a:latin typeface="+mj-lt"/>
                <a:ea typeface="+mj-ea"/>
                <a:cs typeface="+mj-cs"/>
                <a:sym typeface="Helvetica Neue"/>
              </a:defRPr>
            </a:lvl7pPr>
            <a:lvl8pPr marL="1905000" marR="0" indent="-304800" algn="l" defTabSz="1219169" rtl="0" latinLnBrk="0">
              <a:lnSpc>
                <a:spcPct val="90000"/>
              </a:lnSpc>
              <a:spcBef>
                <a:spcPts val="2250"/>
              </a:spcBef>
              <a:spcAft>
                <a:spcPts val="0"/>
              </a:spcAft>
              <a:buClrTx/>
              <a:buSzPct val="100000"/>
              <a:buFontTx/>
              <a:buChar char="•"/>
              <a:tabLst/>
              <a:defRPr sz="2400" b="0" i="0" u="none" strike="noStrike" cap="none" spc="0" baseline="0">
                <a:solidFill>
                  <a:srgbClr val="000000"/>
                </a:solidFill>
                <a:uFillTx/>
                <a:latin typeface="+mj-lt"/>
                <a:ea typeface="+mj-ea"/>
                <a:cs typeface="+mj-cs"/>
                <a:sym typeface="Helvetica Neue"/>
              </a:defRPr>
            </a:lvl8pPr>
            <a:lvl9pPr marL="2133600" marR="0" indent="-304800" algn="l" defTabSz="1219169" rtl="0" latinLnBrk="0">
              <a:lnSpc>
                <a:spcPct val="90000"/>
              </a:lnSpc>
              <a:spcBef>
                <a:spcPts val="2250"/>
              </a:spcBef>
              <a:spcAft>
                <a:spcPts val="0"/>
              </a:spcAft>
              <a:buClrTx/>
              <a:buSzPct val="100000"/>
              <a:buFontTx/>
              <a:buChar char="•"/>
              <a:tabLst/>
              <a:defRPr sz="2400" b="0" i="0" u="none" strike="noStrike" cap="none" spc="0" baseline="0">
                <a:solidFill>
                  <a:srgbClr val="000000"/>
                </a:solidFill>
                <a:uFillTx/>
                <a:latin typeface="+mj-lt"/>
                <a:ea typeface="+mj-ea"/>
                <a:cs typeface="+mj-cs"/>
                <a:sym typeface="Helvetica Neue"/>
              </a:defRPr>
            </a:lvl9pPr>
          </a:lstStyle>
          <a:p>
            <a:pPr defTabSz="309563"/>
            <a:r>
              <a:rPr lang="sv-SE" sz="1050" b="0" kern="0" dirty="0">
                <a:latin typeface="Georgia" panose="02040502050405020303" pitchFamily="18" charset="0"/>
              </a:rPr>
              <a:t>Matchningsaktivitet</a:t>
            </a:r>
            <a:endParaRPr lang="sv-SE" sz="900" b="0" kern="0" dirty="0">
              <a:latin typeface="Georgia" panose="02040502050405020303" pitchFamily="18" charset="0"/>
            </a:endParaRPr>
          </a:p>
        </p:txBody>
      </p:sp>
      <p:sp>
        <p:nvSpPr>
          <p:cNvPr id="10" name="Platshållare för innehåll 2">
            <a:extLst>
              <a:ext uri="{FF2B5EF4-FFF2-40B4-BE49-F238E27FC236}">
                <a16:creationId xmlns:a16="http://schemas.microsoft.com/office/drawing/2014/main" id="{41E9BC73-BE9E-415E-A9FA-CAC6AAE8458C}"/>
              </a:ext>
            </a:extLst>
          </p:cNvPr>
          <p:cNvSpPr txBox="1">
            <a:spLocks/>
          </p:cNvSpPr>
          <p:nvPr/>
        </p:nvSpPr>
        <p:spPr>
          <a:xfrm>
            <a:off x="1344030" y="1463253"/>
            <a:ext cx="1963536" cy="2864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numCol="1" spcCol="38100">
            <a:noAutofit/>
          </a:bodyPr>
          <a:lstStyle>
            <a:lvl1pPr marL="0" marR="0" indent="0" algn="l" defTabSz="412750" rtl="0" latinLnBrk="0">
              <a:lnSpc>
                <a:spcPct val="100000"/>
              </a:lnSpc>
              <a:spcBef>
                <a:spcPts val="0"/>
              </a:spcBef>
              <a:spcAft>
                <a:spcPts val="0"/>
              </a:spcAft>
              <a:buClrTx/>
              <a:buSzTx/>
              <a:buFontTx/>
              <a:buNone/>
              <a:tabLst/>
              <a:defRPr sz="2750" b="1" i="0" u="none" strike="noStrike" cap="none" spc="0" baseline="0">
                <a:solidFill>
                  <a:srgbClr val="000000"/>
                </a:solidFill>
                <a:uFillTx/>
                <a:latin typeface="+mj-lt"/>
                <a:ea typeface="+mj-ea"/>
                <a:cs typeface="+mj-cs"/>
                <a:sym typeface="Helvetica Neue"/>
              </a:defRPr>
            </a:lvl1pPr>
            <a:lvl2pPr marL="654050" marR="0" indent="-349250" algn="l" defTabSz="412750" rtl="0" latinLnBrk="0">
              <a:lnSpc>
                <a:spcPct val="100000"/>
              </a:lnSpc>
              <a:spcBef>
                <a:spcPts val="0"/>
              </a:spcBef>
              <a:spcAft>
                <a:spcPts val="0"/>
              </a:spcAft>
              <a:buClrTx/>
              <a:buSzPct val="123000"/>
              <a:buFontTx/>
              <a:buChar char="•"/>
              <a:tabLst/>
              <a:defRPr sz="2750" b="1" i="0" u="none" strike="noStrike" cap="none" spc="0" baseline="0">
                <a:solidFill>
                  <a:srgbClr val="000000"/>
                </a:solidFill>
                <a:uFillTx/>
                <a:latin typeface="+mj-lt"/>
                <a:ea typeface="+mj-ea"/>
                <a:cs typeface="+mj-cs"/>
                <a:sym typeface="Helvetica Neue"/>
              </a:defRPr>
            </a:lvl2pPr>
            <a:lvl3pPr marL="958850" marR="0" indent="-349250" algn="l" defTabSz="412750" rtl="0" latinLnBrk="0">
              <a:lnSpc>
                <a:spcPct val="100000"/>
              </a:lnSpc>
              <a:spcBef>
                <a:spcPts val="0"/>
              </a:spcBef>
              <a:spcAft>
                <a:spcPts val="0"/>
              </a:spcAft>
              <a:buClrTx/>
              <a:buSzPct val="123000"/>
              <a:buFontTx/>
              <a:buChar char="•"/>
              <a:tabLst/>
              <a:defRPr sz="2750" b="1" i="0" u="none" strike="noStrike" cap="none" spc="0" baseline="0">
                <a:solidFill>
                  <a:srgbClr val="000000"/>
                </a:solidFill>
                <a:uFillTx/>
                <a:latin typeface="+mj-lt"/>
                <a:ea typeface="+mj-ea"/>
                <a:cs typeface="+mj-cs"/>
                <a:sym typeface="Helvetica Neue"/>
              </a:defRPr>
            </a:lvl3pPr>
            <a:lvl4pPr marL="1263650" marR="0" indent="-349250" algn="l" defTabSz="412750" rtl="0" latinLnBrk="0">
              <a:lnSpc>
                <a:spcPct val="100000"/>
              </a:lnSpc>
              <a:spcBef>
                <a:spcPts val="0"/>
              </a:spcBef>
              <a:spcAft>
                <a:spcPts val="0"/>
              </a:spcAft>
              <a:buClrTx/>
              <a:buSzPct val="123000"/>
              <a:buFontTx/>
              <a:buChar char="•"/>
              <a:tabLst/>
              <a:defRPr sz="2750" b="1" i="0" u="none" strike="noStrike" cap="none" spc="0" baseline="0">
                <a:solidFill>
                  <a:srgbClr val="000000"/>
                </a:solidFill>
                <a:uFillTx/>
                <a:latin typeface="+mj-lt"/>
                <a:ea typeface="+mj-ea"/>
                <a:cs typeface="+mj-cs"/>
                <a:sym typeface="Helvetica Neue"/>
              </a:defRPr>
            </a:lvl4pPr>
            <a:lvl5pPr marL="1568450" marR="0" indent="-349250" algn="l" defTabSz="412750" rtl="0" latinLnBrk="0">
              <a:lnSpc>
                <a:spcPct val="100000"/>
              </a:lnSpc>
              <a:spcBef>
                <a:spcPts val="0"/>
              </a:spcBef>
              <a:spcAft>
                <a:spcPts val="0"/>
              </a:spcAft>
              <a:buClrTx/>
              <a:buSzPct val="123000"/>
              <a:buFontTx/>
              <a:buChar char="•"/>
              <a:tabLst/>
              <a:defRPr sz="2750" b="1" i="0" u="none" strike="noStrike" cap="none" spc="0" baseline="0">
                <a:solidFill>
                  <a:srgbClr val="000000"/>
                </a:solidFill>
                <a:uFillTx/>
                <a:latin typeface="+mj-lt"/>
                <a:ea typeface="+mj-ea"/>
                <a:cs typeface="+mj-cs"/>
                <a:sym typeface="Helvetica Neue"/>
              </a:defRPr>
            </a:lvl5pPr>
            <a:lvl6pPr marL="1447800" marR="0" indent="-304800" algn="l" defTabSz="1219169" rtl="0" latinLnBrk="0">
              <a:lnSpc>
                <a:spcPct val="90000"/>
              </a:lnSpc>
              <a:spcBef>
                <a:spcPts val="2250"/>
              </a:spcBef>
              <a:spcAft>
                <a:spcPts val="0"/>
              </a:spcAft>
              <a:buClrTx/>
              <a:buSzPct val="100000"/>
              <a:buFontTx/>
              <a:buChar char="•"/>
              <a:tabLst/>
              <a:defRPr sz="2400" b="0" i="0" u="none" strike="noStrike" cap="none" spc="0" baseline="0">
                <a:solidFill>
                  <a:srgbClr val="000000"/>
                </a:solidFill>
                <a:uFillTx/>
                <a:latin typeface="+mj-lt"/>
                <a:ea typeface="+mj-ea"/>
                <a:cs typeface="+mj-cs"/>
                <a:sym typeface="Helvetica Neue"/>
              </a:defRPr>
            </a:lvl6pPr>
            <a:lvl7pPr marL="1676400" marR="0" indent="-304800" algn="l" defTabSz="1219169" rtl="0" latinLnBrk="0">
              <a:lnSpc>
                <a:spcPct val="90000"/>
              </a:lnSpc>
              <a:spcBef>
                <a:spcPts val="2250"/>
              </a:spcBef>
              <a:spcAft>
                <a:spcPts val="0"/>
              </a:spcAft>
              <a:buClrTx/>
              <a:buSzPct val="100000"/>
              <a:buFontTx/>
              <a:buChar char="•"/>
              <a:tabLst/>
              <a:defRPr sz="2400" b="0" i="0" u="none" strike="noStrike" cap="none" spc="0" baseline="0">
                <a:solidFill>
                  <a:srgbClr val="000000"/>
                </a:solidFill>
                <a:uFillTx/>
                <a:latin typeface="+mj-lt"/>
                <a:ea typeface="+mj-ea"/>
                <a:cs typeface="+mj-cs"/>
                <a:sym typeface="Helvetica Neue"/>
              </a:defRPr>
            </a:lvl7pPr>
            <a:lvl8pPr marL="1905000" marR="0" indent="-304800" algn="l" defTabSz="1219169" rtl="0" latinLnBrk="0">
              <a:lnSpc>
                <a:spcPct val="90000"/>
              </a:lnSpc>
              <a:spcBef>
                <a:spcPts val="2250"/>
              </a:spcBef>
              <a:spcAft>
                <a:spcPts val="0"/>
              </a:spcAft>
              <a:buClrTx/>
              <a:buSzPct val="100000"/>
              <a:buFontTx/>
              <a:buChar char="•"/>
              <a:tabLst/>
              <a:defRPr sz="2400" b="0" i="0" u="none" strike="noStrike" cap="none" spc="0" baseline="0">
                <a:solidFill>
                  <a:srgbClr val="000000"/>
                </a:solidFill>
                <a:uFillTx/>
                <a:latin typeface="+mj-lt"/>
                <a:ea typeface="+mj-ea"/>
                <a:cs typeface="+mj-cs"/>
                <a:sym typeface="Helvetica Neue"/>
              </a:defRPr>
            </a:lvl8pPr>
            <a:lvl9pPr marL="2133600" marR="0" indent="-304800" algn="l" defTabSz="1219169" rtl="0" latinLnBrk="0">
              <a:lnSpc>
                <a:spcPct val="90000"/>
              </a:lnSpc>
              <a:spcBef>
                <a:spcPts val="2250"/>
              </a:spcBef>
              <a:spcAft>
                <a:spcPts val="0"/>
              </a:spcAft>
              <a:buClrTx/>
              <a:buSzPct val="100000"/>
              <a:buFontTx/>
              <a:buChar char="•"/>
              <a:tabLst/>
              <a:defRPr sz="2400" b="0" i="0" u="none" strike="noStrike" cap="none" spc="0" baseline="0">
                <a:solidFill>
                  <a:srgbClr val="000000"/>
                </a:solidFill>
                <a:uFillTx/>
                <a:latin typeface="+mj-lt"/>
                <a:ea typeface="+mj-ea"/>
                <a:cs typeface="+mj-cs"/>
                <a:sym typeface="Helvetica Neue"/>
              </a:defRPr>
            </a:lvl9pPr>
          </a:lstStyle>
          <a:p>
            <a:pPr defTabSz="309563"/>
            <a:r>
              <a:rPr lang="sv-SE" sz="1050" b="0" kern="0" dirty="0">
                <a:latin typeface="Georgia" panose="02040502050405020303" pitchFamily="18" charset="0"/>
              </a:rPr>
              <a:t>Extensiv matchningsprocess</a:t>
            </a:r>
            <a:endParaRPr lang="sv-SE" sz="900" b="0" kern="0" dirty="0">
              <a:latin typeface="Georgia" panose="02040502050405020303" pitchFamily="18" charset="0"/>
            </a:endParaRPr>
          </a:p>
        </p:txBody>
      </p:sp>
      <p:sp>
        <p:nvSpPr>
          <p:cNvPr id="11" name="Vänster klammerparentes 10">
            <a:extLst>
              <a:ext uri="{FF2B5EF4-FFF2-40B4-BE49-F238E27FC236}">
                <a16:creationId xmlns:a16="http://schemas.microsoft.com/office/drawing/2014/main" id="{27940B09-17B9-71E8-5C60-7625C84329D3}"/>
              </a:ext>
            </a:extLst>
          </p:cNvPr>
          <p:cNvSpPr/>
          <p:nvPr/>
        </p:nvSpPr>
        <p:spPr>
          <a:xfrm rot="16200000" flipH="1">
            <a:off x="3824071" y="-809084"/>
            <a:ext cx="264506" cy="5250409"/>
          </a:xfrm>
          <a:prstGeom prst="leftBrace">
            <a:avLst>
              <a:gd name="adj1" fmla="val 8333"/>
              <a:gd name="adj2" fmla="val 16202"/>
            </a:avLst>
          </a:prstGeom>
          <a:noFill/>
          <a:ln w="127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79" tIns="34289" rIns="68579" bIns="34289" numCol="1" spcCol="38100" rtlCol="0" anchor="t">
            <a:noAutofit/>
          </a:bodyPr>
          <a:lstStyle/>
          <a:p>
            <a:pPr latinLnBrk="1" hangingPunct="0"/>
            <a:endParaRPr lang="sv-SE">
              <a:solidFill>
                <a:srgbClr val="000000"/>
              </a:solidFill>
              <a:latin typeface="Helvetica"/>
              <a:cs typeface="Helvetica"/>
            </a:endParaRPr>
          </a:p>
        </p:txBody>
      </p:sp>
      <p:sp>
        <p:nvSpPr>
          <p:cNvPr id="18" name="Platshållare för innehåll 2">
            <a:extLst>
              <a:ext uri="{FF2B5EF4-FFF2-40B4-BE49-F238E27FC236}">
                <a16:creationId xmlns:a16="http://schemas.microsoft.com/office/drawing/2014/main" id="{E544F7F4-D2DB-697A-BC02-46FCBD6A9884}"/>
              </a:ext>
            </a:extLst>
          </p:cNvPr>
          <p:cNvSpPr txBox="1">
            <a:spLocks/>
          </p:cNvSpPr>
          <p:nvPr/>
        </p:nvSpPr>
        <p:spPr>
          <a:xfrm>
            <a:off x="6829393" y="3202283"/>
            <a:ext cx="2034438" cy="4226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numCol="1" spcCol="38100">
            <a:noAutofit/>
          </a:bodyPr>
          <a:lstStyle>
            <a:lvl1pPr marL="0" marR="0" indent="0" algn="l" defTabSz="412750" rtl="0" latinLnBrk="0">
              <a:lnSpc>
                <a:spcPct val="100000"/>
              </a:lnSpc>
              <a:spcBef>
                <a:spcPts val="0"/>
              </a:spcBef>
              <a:spcAft>
                <a:spcPts val="0"/>
              </a:spcAft>
              <a:buClrTx/>
              <a:buSzTx/>
              <a:buFontTx/>
              <a:buNone/>
              <a:tabLst/>
              <a:defRPr sz="2750" b="1" i="0" u="none" strike="noStrike" cap="none" spc="0" baseline="0">
                <a:solidFill>
                  <a:srgbClr val="000000"/>
                </a:solidFill>
                <a:uFillTx/>
                <a:latin typeface="+mj-lt"/>
                <a:ea typeface="+mj-ea"/>
                <a:cs typeface="+mj-cs"/>
                <a:sym typeface="Helvetica Neue"/>
              </a:defRPr>
            </a:lvl1pPr>
            <a:lvl2pPr marL="654050" marR="0" indent="-349250" algn="l" defTabSz="412750" rtl="0" latinLnBrk="0">
              <a:lnSpc>
                <a:spcPct val="100000"/>
              </a:lnSpc>
              <a:spcBef>
                <a:spcPts val="0"/>
              </a:spcBef>
              <a:spcAft>
                <a:spcPts val="0"/>
              </a:spcAft>
              <a:buClrTx/>
              <a:buSzPct val="123000"/>
              <a:buFontTx/>
              <a:buChar char="•"/>
              <a:tabLst/>
              <a:defRPr sz="2750" b="1" i="0" u="none" strike="noStrike" cap="none" spc="0" baseline="0">
                <a:solidFill>
                  <a:srgbClr val="000000"/>
                </a:solidFill>
                <a:uFillTx/>
                <a:latin typeface="+mj-lt"/>
                <a:ea typeface="+mj-ea"/>
                <a:cs typeface="+mj-cs"/>
                <a:sym typeface="Helvetica Neue"/>
              </a:defRPr>
            </a:lvl2pPr>
            <a:lvl3pPr marL="958850" marR="0" indent="-349250" algn="l" defTabSz="412750" rtl="0" latinLnBrk="0">
              <a:lnSpc>
                <a:spcPct val="100000"/>
              </a:lnSpc>
              <a:spcBef>
                <a:spcPts val="0"/>
              </a:spcBef>
              <a:spcAft>
                <a:spcPts val="0"/>
              </a:spcAft>
              <a:buClrTx/>
              <a:buSzPct val="123000"/>
              <a:buFontTx/>
              <a:buChar char="•"/>
              <a:tabLst/>
              <a:defRPr sz="2750" b="1" i="0" u="none" strike="noStrike" cap="none" spc="0" baseline="0">
                <a:solidFill>
                  <a:srgbClr val="000000"/>
                </a:solidFill>
                <a:uFillTx/>
                <a:latin typeface="+mj-lt"/>
                <a:ea typeface="+mj-ea"/>
                <a:cs typeface="+mj-cs"/>
                <a:sym typeface="Helvetica Neue"/>
              </a:defRPr>
            </a:lvl3pPr>
            <a:lvl4pPr marL="1263650" marR="0" indent="-349250" algn="l" defTabSz="412750" rtl="0" latinLnBrk="0">
              <a:lnSpc>
                <a:spcPct val="100000"/>
              </a:lnSpc>
              <a:spcBef>
                <a:spcPts val="0"/>
              </a:spcBef>
              <a:spcAft>
                <a:spcPts val="0"/>
              </a:spcAft>
              <a:buClrTx/>
              <a:buSzPct val="123000"/>
              <a:buFontTx/>
              <a:buChar char="•"/>
              <a:tabLst/>
              <a:defRPr sz="2750" b="1" i="0" u="none" strike="noStrike" cap="none" spc="0" baseline="0">
                <a:solidFill>
                  <a:srgbClr val="000000"/>
                </a:solidFill>
                <a:uFillTx/>
                <a:latin typeface="+mj-lt"/>
                <a:ea typeface="+mj-ea"/>
                <a:cs typeface="+mj-cs"/>
                <a:sym typeface="Helvetica Neue"/>
              </a:defRPr>
            </a:lvl4pPr>
            <a:lvl5pPr marL="1568450" marR="0" indent="-349250" algn="l" defTabSz="412750" rtl="0" latinLnBrk="0">
              <a:lnSpc>
                <a:spcPct val="100000"/>
              </a:lnSpc>
              <a:spcBef>
                <a:spcPts val="0"/>
              </a:spcBef>
              <a:spcAft>
                <a:spcPts val="0"/>
              </a:spcAft>
              <a:buClrTx/>
              <a:buSzPct val="123000"/>
              <a:buFontTx/>
              <a:buChar char="•"/>
              <a:tabLst/>
              <a:defRPr sz="2750" b="1" i="0" u="none" strike="noStrike" cap="none" spc="0" baseline="0">
                <a:solidFill>
                  <a:srgbClr val="000000"/>
                </a:solidFill>
                <a:uFillTx/>
                <a:latin typeface="+mj-lt"/>
                <a:ea typeface="+mj-ea"/>
                <a:cs typeface="+mj-cs"/>
                <a:sym typeface="Helvetica Neue"/>
              </a:defRPr>
            </a:lvl5pPr>
            <a:lvl6pPr marL="1447800" marR="0" indent="-304800" algn="l" defTabSz="1219169" rtl="0" latinLnBrk="0">
              <a:lnSpc>
                <a:spcPct val="90000"/>
              </a:lnSpc>
              <a:spcBef>
                <a:spcPts val="2250"/>
              </a:spcBef>
              <a:spcAft>
                <a:spcPts val="0"/>
              </a:spcAft>
              <a:buClrTx/>
              <a:buSzPct val="100000"/>
              <a:buFontTx/>
              <a:buChar char="•"/>
              <a:tabLst/>
              <a:defRPr sz="2400" b="0" i="0" u="none" strike="noStrike" cap="none" spc="0" baseline="0">
                <a:solidFill>
                  <a:srgbClr val="000000"/>
                </a:solidFill>
                <a:uFillTx/>
                <a:latin typeface="+mj-lt"/>
                <a:ea typeface="+mj-ea"/>
                <a:cs typeface="+mj-cs"/>
                <a:sym typeface="Helvetica Neue"/>
              </a:defRPr>
            </a:lvl6pPr>
            <a:lvl7pPr marL="1676400" marR="0" indent="-304800" algn="l" defTabSz="1219169" rtl="0" latinLnBrk="0">
              <a:lnSpc>
                <a:spcPct val="90000"/>
              </a:lnSpc>
              <a:spcBef>
                <a:spcPts val="2250"/>
              </a:spcBef>
              <a:spcAft>
                <a:spcPts val="0"/>
              </a:spcAft>
              <a:buClrTx/>
              <a:buSzPct val="100000"/>
              <a:buFontTx/>
              <a:buChar char="•"/>
              <a:tabLst/>
              <a:defRPr sz="2400" b="0" i="0" u="none" strike="noStrike" cap="none" spc="0" baseline="0">
                <a:solidFill>
                  <a:srgbClr val="000000"/>
                </a:solidFill>
                <a:uFillTx/>
                <a:latin typeface="+mj-lt"/>
                <a:ea typeface="+mj-ea"/>
                <a:cs typeface="+mj-cs"/>
                <a:sym typeface="Helvetica Neue"/>
              </a:defRPr>
            </a:lvl7pPr>
            <a:lvl8pPr marL="1905000" marR="0" indent="-304800" algn="l" defTabSz="1219169" rtl="0" latinLnBrk="0">
              <a:lnSpc>
                <a:spcPct val="90000"/>
              </a:lnSpc>
              <a:spcBef>
                <a:spcPts val="2250"/>
              </a:spcBef>
              <a:spcAft>
                <a:spcPts val="0"/>
              </a:spcAft>
              <a:buClrTx/>
              <a:buSzPct val="100000"/>
              <a:buFontTx/>
              <a:buChar char="•"/>
              <a:tabLst/>
              <a:defRPr sz="2400" b="0" i="0" u="none" strike="noStrike" cap="none" spc="0" baseline="0">
                <a:solidFill>
                  <a:srgbClr val="000000"/>
                </a:solidFill>
                <a:uFillTx/>
                <a:latin typeface="+mj-lt"/>
                <a:ea typeface="+mj-ea"/>
                <a:cs typeface="+mj-cs"/>
                <a:sym typeface="Helvetica Neue"/>
              </a:defRPr>
            </a:lvl8pPr>
            <a:lvl9pPr marL="2133600" marR="0" indent="-304800" algn="l" defTabSz="1219169" rtl="0" latinLnBrk="0">
              <a:lnSpc>
                <a:spcPct val="90000"/>
              </a:lnSpc>
              <a:spcBef>
                <a:spcPts val="2250"/>
              </a:spcBef>
              <a:spcAft>
                <a:spcPts val="0"/>
              </a:spcAft>
              <a:buClrTx/>
              <a:buSzPct val="100000"/>
              <a:buFontTx/>
              <a:buChar char="•"/>
              <a:tabLst/>
              <a:defRPr sz="2400" b="0" i="0" u="none" strike="noStrike" cap="none" spc="0" baseline="0">
                <a:solidFill>
                  <a:srgbClr val="000000"/>
                </a:solidFill>
                <a:uFillTx/>
                <a:latin typeface="+mj-lt"/>
                <a:ea typeface="+mj-ea"/>
                <a:cs typeface="+mj-cs"/>
                <a:sym typeface="Helvetica Neue"/>
              </a:defRPr>
            </a:lvl9pPr>
          </a:lstStyle>
          <a:p>
            <a:pPr algn="ctr" defTabSz="309563"/>
            <a:r>
              <a:rPr lang="sv-SE" sz="1050" b="0" kern="0" dirty="0">
                <a:latin typeface="Georgia" panose="02040502050405020303" pitchFamily="18" charset="0"/>
              </a:rPr>
              <a:t>Aggregerad </a:t>
            </a:r>
          </a:p>
          <a:p>
            <a:pPr algn="ctr" defTabSz="309563"/>
            <a:r>
              <a:rPr lang="sv-SE" sz="1050" b="0" kern="0" dirty="0">
                <a:latin typeface="Georgia" panose="02040502050405020303" pitchFamily="18" charset="0"/>
              </a:rPr>
              <a:t>matchningssituation</a:t>
            </a:r>
            <a:endParaRPr lang="sv-SE" sz="900" b="0" kern="0" dirty="0">
              <a:latin typeface="Georgia" panose="02040502050405020303" pitchFamily="18" charset="0"/>
            </a:endParaRPr>
          </a:p>
        </p:txBody>
      </p:sp>
      <p:cxnSp>
        <p:nvCxnSpPr>
          <p:cNvPr id="30" name="Koppling: vinklad 29">
            <a:extLst>
              <a:ext uri="{FF2B5EF4-FFF2-40B4-BE49-F238E27FC236}">
                <a16:creationId xmlns:a16="http://schemas.microsoft.com/office/drawing/2014/main" id="{7A96F0E4-ABC7-1E48-D566-C408E06C5073}"/>
              </a:ext>
            </a:extLst>
          </p:cNvPr>
          <p:cNvCxnSpPr>
            <a:cxnSpLocks/>
            <a:stCxn id="8" idx="1"/>
          </p:cNvCxnSpPr>
          <p:nvPr/>
        </p:nvCxnSpPr>
        <p:spPr>
          <a:xfrm rot="10800000" flipH="1" flipV="1">
            <a:off x="5505853" y="2208252"/>
            <a:ext cx="477917" cy="1002020"/>
          </a:xfrm>
          <a:prstGeom prst="bentConnector4">
            <a:avLst>
              <a:gd name="adj1" fmla="val -11198"/>
              <a:gd name="adj2" fmla="val 55951"/>
            </a:avLst>
          </a:prstGeom>
          <a:noFill/>
          <a:ln w="1270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p:cxnSp>
        <p:nvCxnSpPr>
          <p:cNvPr id="32" name="Koppling: vinklad 31">
            <a:extLst>
              <a:ext uri="{FF2B5EF4-FFF2-40B4-BE49-F238E27FC236}">
                <a16:creationId xmlns:a16="http://schemas.microsoft.com/office/drawing/2014/main" id="{A533D72B-0006-36CF-41D7-7C16EA0117BF}"/>
              </a:ext>
            </a:extLst>
          </p:cNvPr>
          <p:cNvCxnSpPr>
            <a:cxnSpLocks/>
            <a:stCxn id="8" idx="3"/>
          </p:cNvCxnSpPr>
          <p:nvPr/>
        </p:nvCxnSpPr>
        <p:spPr>
          <a:xfrm>
            <a:off x="6560571" y="2208252"/>
            <a:ext cx="98991" cy="1182691"/>
          </a:xfrm>
          <a:prstGeom prst="bentConnector3">
            <a:avLst>
              <a:gd name="adj1" fmla="val 330930"/>
            </a:avLst>
          </a:prstGeom>
          <a:noFill/>
          <a:ln w="1270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p:pic>
        <p:nvPicPr>
          <p:cNvPr id="37" name="Bildobjekt 36" descr="En bild som visar svart, mörker&#10;&#10;Automatiskt genererad beskrivning">
            <a:extLst>
              <a:ext uri="{FF2B5EF4-FFF2-40B4-BE49-F238E27FC236}">
                <a16:creationId xmlns:a16="http://schemas.microsoft.com/office/drawing/2014/main" id="{87EAF419-A9A2-5870-B939-01363D680DE2}"/>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493902" y="861772"/>
            <a:ext cx="1153508" cy="2307015"/>
          </a:xfrm>
          <a:prstGeom prst="rect">
            <a:avLst/>
          </a:prstGeom>
        </p:spPr>
      </p:pic>
      <p:sp>
        <p:nvSpPr>
          <p:cNvPr id="19" name="textruta 18">
            <a:extLst>
              <a:ext uri="{FF2B5EF4-FFF2-40B4-BE49-F238E27FC236}">
                <a16:creationId xmlns:a16="http://schemas.microsoft.com/office/drawing/2014/main" id="{C5081A72-ABC1-C389-C453-CBD3568BE5E5}"/>
              </a:ext>
            </a:extLst>
          </p:cNvPr>
          <p:cNvSpPr txBox="1"/>
          <p:nvPr/>
        </p:nvSpPr>
        <p:spPr>
          <a:xfrm>
            <a:off x="382543" y="1463253"/>
            <a:ext cx="870431" cy="2385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noAutofit/>
          </a:bodyPr>
          <a:lstStyle/>
          <a:p>
            <a:pPr algn="ctr" defTabSz="1828753" hangingPunct="0"/>
            <a:r>
              <a:rPr lang="sv-SE" sz="1050" dirty="0">
                <a:latin typeface="Georgia" panose="02040502050405020303" pitchFamily="18" charset="0"/>
                <a:cs typeface="Helvetica"/>
                <a:sym typeface="Helvetica"/>
              </a:rPr>
              <a:t>Verksamhet: </a:t>
            </a:r>
          </a:p>
        </p:txBody>
      </p:sp>
      <p:sp>
        <p:nvSpPr>
          <p:cNvPr id="20" name="textruta 19">
            <a:extLst>
              <a:ext uri="{FF2B5EF4-FFF2-40B4-BE49-F238E27FC236}">
                <a16:creationId xmlns:a16="http://schemas.microsoft.com/office/drawing/2014/main" id="{2D24F468-B0C9-5128-13B0-283AA65F836A}"/>
              </a:ext>
            </a:extLst>
          </p:cNvPr>
          <p:cNvSpPr txBox="1"/>
          <p:nvPr/>
        </p:nvSpPr>
        <p:spPr>
          <a:xfrm>
            <a:off x="477923" y="3207632"/>
            <a:ext cx="679673" cy="2385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noAutofit/>
          </a:bodyPr>
          <a:lstStyle/>
          <a:p>
            <a:pPr algn="ctr" defTabSz="1828753" hangingPunct="0"/>
            <a:r>
              <a:rPr lang="sv-SE" sz="1050" dirty="0">
                <a:latin typeface="Georgia" panose="02040502050405020303" pitchFamily="18" charset="0"/>
                <a:cs typeface="Helvetica"/>
                <a:sym typeface="Helvetica"/>
              </a:rPr>
              <a:t>Tillstånd</a:t>
            </a:r>
            <a:r>
              <a:rPr lang="sv-SE" sz="1050" dirty="0">
                <a:solidFill>
                  <a:srgbClr val="5E5E5E"/>
                </a:solidFill>
                <a:latin typeface="Georgia" panose="02040502050405020303" pitchFamily="18" charset="0"/>
                <a:cs typeface="Helvetica"/>
                <a:sym typeface="Helvetica"/>
              </a:rPr>
              <a:t>: </a:t>
            </a:r>
          </a:p>
        </p:txBody>
      </p:sp>
      <p:cxnSp>
        <p:nvCxnSpPr>
          <p:cNvPr id="38" name="Rak pilkoppling 37">
            <a:extLst>
              <a:ext uri="{FF2B5EF4-FFF2-40B4-BE49-F238E27FC236}">
                <a16:creationId xmlns:a16="http://schemas.microsoft.com/office/drawing/2014/main" id="{34423DA6-86F4-9DCF-A9ED-F90D0E81FB75}"/>
              </a:ext>
            </a:extLst>
          </p:cNvPr>
          <p:cNvCxnSpPr>
            <a:cxnSpLocks/>
            <a:endCxn id="7" idx="0"/>
          </p:cNvCxnSpPr>
          <p:nvPr/>
        </p:nvCxnSpPr>
        <p:spPr>
          <a:xfrm>
            <a:off x="4805941" y="1732374"/>
            <a:ext cx="0" cy="356614"/>
          </a:xfrm>
          <a:prstGeom prst="straightConnector1">
            <a:avLst/>
          </a:prstGeom>
          <a:noFill/>
          <a:ln w="1270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15161263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91510"/>
        </a:solidFill>
        <a:effectLst/>
      </p:bgPr>
    </p:bg>
    <p:spTree>
      <p:nvGrpSpPr>
        <p:cNvPr id="1" name=""/>
        <p:cNvGrpSpPr/>
        <p:nvPr/>
      </p:nvGrpSpPr>
      <p:grpSpPr>
        <a:xfrm>
          <a:off x="0" y="0"/>
          <a:ext cx="0" cy="0"/>
          <a:chOff x="0" y="0"/>
          <a:chExt cx="0" cy="0"/>
        </a:xfrm>
      </p:grpSpPr>
      <p:pic>
        <p:nvPicPr>
          <p:cNvPr id="223" name="gilles-lambert-pb_lF8VWaPU-unsplash.jpg" descr="gilles-lambert-pb_lF8VWaPU-unsplash.jpg"/>
          <p:cNvPicPr>
            <a:picLocks noChangeAspect="1"/>
          </p:cNvPicPr>
          <p:nvPr/>
        </p:nvPicPr>
        <p:blipFill rotWithShape="1">
          <a:blip r:embed="rId3" cstate="screen">
            <a:extLst>
              <a:ext uri="{28A0092B-C50C-407E-A947-70E740481C1C}">
                <a14:useLocalDpi xmlns:a14="http://schemas.microsoft.com/office/drawing/2010/main"/>
              </a:ext>
            </a:extLst>
          </a:blip>
          <a:srcRect l="35000" t="37045" r="41667" b="36844"/>
          <a:stretch/>
        </p:blipFill>
        <p:spPr>
          <a:xfrm>
            <a:off x="7010400" y="3800476"/>
            <a:ext cx="2133600" cy="1343025"/>
          </a:xfrm>
          <a:prstGeom prst="rect">
            <a:avLst/>
          </a:prstGeom>
          <a:ln w="12700">
            <a:miter lim="400000"/>
          </a:ln>
        </p:spPr>
      </p:pic>
      <p:pic>
        <p:nvPicPr>
          <p:cNvPr id="226" name="Af_logo_inv_rgb_270px@2x.png" descr="Af_logo_inv_rgb_270px@2x.png"/>
          <p:cNvPicPr>
            <a:picLocks noChangeAspect="1"/>
          </p:cNvPicPr>
          <p:nvPr/>
        </p:nvPicPr>
        <p:blipFill>
          <a:blip r:embed="rId4"/>
          <a:stretch>
            <a:fillRect/>
          </a:stretch>
        </p:blipFill>
        <p:spPr>
          <a:xfrm>
            <a:off x="3756727" y="4704511"/>
            <a:ext cx="1630549" cy="211368"/>
          </a:xfrm>
          <a:prstGeom prst="rect">
            <a:avLst/>
          </a:prstGeom>
          <a:ln w="12700">
            <a:miter lim="400000"/>
          </a:ln>
        </p:spPr>
      </p:pic>
      <p:pic>
        <p:nvPicPr>
          <p:cNvPr id="227" name="Bild" descr="Bild"/>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53429" y="4704511"/>
            <a:ext cx="737051" cy="211368"/>
          </a:xfrm>
          <a:prstGeom prst="rect">
            <a:avLst/>
          </a:prstGeom>
          <a:ln w="12700">
            <a:miter lim="400000"/>
          </a:ln>
        </p:spPr>
      </p:pic>
      <p:sp>
        <p:nvSpPr>
          <p:cNvPr id="8" name="Digital infrastruktur…">
            <a:extLst>
              <a:ext uri="{FF2B5EF4-FFF2-40B4-BE49-F238E27FC236}">
                <a16:creationId xmlns:a16="http://schemas.microsoft.com/office/drawing/2014/main" id="{2582B806-BFD8-4F90-9FE2-B8BCB453C0A6}"/>
              </a:ext>
            </a:extLst>
          </p:cNvPr>
          <p:cNvSpPr txBox="1"/>
          <p:nvPr/>
        </p:nvSpPr>
        <p:spPr>
          <a:xfrm>
            <a:off x="1334213" y="391639"/>
            <a:ext cx="4910393" cy="6806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anchor="ctr">
            <a:spAutoFit/>
          </a:bodyPr>
          <a:lstStyle>
            <a:lvl1pPr algn="l" defTabSz="821529">
              <a:lnSpc>
                <a:spcPct val="110000"/>
              </a:lnSpc>
              <a:defRPr sz="7000">
                <a:solidFill>
                  <a:srgbClr val="FFFFFF"/>
                </a:solidFill>
                <a:latin typeface="Georgia"/>
                <a:ea typeface="Georgia"/>
                <a:cs typeface="Georgia"/>
                <a:sym typeface="Georgia"/>
              </a:defRPr>
            </a:lvl1pPr>
          </a:lstStyle>
          <a:p>
            <a:pPr defTabSz="308066" hangingPunct="0">
              <a:defRPr/>
            </a:pPr>
            <a:r>
              <a:rPr lang="sv-SE" sz="4000" kern="0" dirty="0"/>
              <a:t>Agenda</a:t>
            </a:r>
          </a:p>
        </p:txBody>
      </p:sp>
      <p:sp>
        <p:nvSpPr>
          <p:cNvPr id="10" name="textruta 9">
            <a:extLst>
              <a:ext uri="{FF2B5EF4-FFF2-40B4-BE49-F238E27FC236}">
                <a16:creationId xmlns:a16="http://schemas.microsoft.com/office/drawing/2014/main" id="{B8DB45F4-E2F5-4912-8C69-1082DE64351F}"/>
              </a:ext>
            </a:extLst>
          </p:cNvPr>
          <p:cNvSpPr txBox="1"/>
          <p:nvPr/>
        </p:nvSpPr>
        <p:spPr>
          <a:xfrm>
            <a:off x="1334213" y="1443943"/>
            <a:ext cx="3467542" cy="22286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oAutofit/>
          </a:bodyPr>
          <a:lstStyle/>
          <a:p>
            <a:pPr marL="342900" indent="-342900" defTabSz="257168" hangingPunct="0">
              <a:lnSpc>
                <a:spcPct val="120000"/>
              </a:lnSpc>
              <a:spcBef>
                <a:spcPts val="600"/>
              </a:spcBef>
              <a:buSzPct val="75000"/>
              <a:buFontTx/>
              <a:buAutoNum type="arabicPeriod"/>
              <a:defRPr sz="2500" b="0">
                <a:solidFill>
                  <a:srgbClr val="FFFFFF"/>
                </a:solidFill>
              </a:defRPr>
            </a:pPr>
            <a:r>
              <a:rPr lang="sv-SE" sz="1600" kern="0" dirty="0">
                <a:solidFill>
                  <a:srgbClr val="000000">
                    <a:lumMod val="65000"/>
                    <a:lumOff val="35000"/>
                  </a:srgbClr>
                </a:solidFill>
                <a:latin typeface="Georgia"/>
                <a:sym typeface="Georgia"/>
              </a:rPr>
              <a:t>Introduktion</a:t>
            </a:r>
          </a:p>
          <a:p>
            <a:pPr marL="342900" indent="-342900" defTabSz="257168" hangingPunct="0">
              <a:lnSpc>
                <a:spcPct val="120000"/>
              </a:lnSpc>
              <a:spcBef>
                <a:spcPts val="600"/>
              </a:spcBef>
              <a:buSzPct val="75000"/>
              <a:buFontTx/>
              <a:buAutoNum type="arabicPeriod"/>
              <a:defRPr sz="2500" b="0">
                <a:solidFill>
                  <a:srgbClr val="FFFFFF"/>
                </a:solidFill>
              </a:defRPr>
            </a:pPr>
            <a:r>
              <a:rPr lang="sv-SE" sz="1600" kern="0" dirty="0">
                <a:solidFill>
                  <a:srgbClr val="000000">
                    <a:lumMod val="65000"/>
                    <a:lumOff val="35000"/>
                  </a:srgbClr>
                </a:solidFill>
                <a:latin typeface="Georgia"/>
                <a:sym typeface="Georgia"/>
              </a:rPr>
              <a:t>Vad är matchning?</a:t>
            </a:r>
          </a:p>
          <a:p>
            <a:pPr marL="342900" indent="-342900" defTabSz="257168" hangingPunct="0">
              <a:lnSpc>
                <a:spcPct val="120000"/>
              </a:lnSpc>
              <a:spcBef>
                <a:spcPts val="600"/>
              </a:spcBef>
              <a:buSzPct val="75000"/>
              <a:buFontTx/>
              <a:buAutoNum type="arabicPeriod"/>
              <a:defRPr sz="2500" b="0">
                <a:solidFill>
                  <a:srgbClr val="FFFFFF"/>
                </a:solidFill>
              </a:defRPr>
            </a:pPr>
            <a:r>
              <a:rPr lang="sv-SE" sz="1600" kern="0" dirty="0">
                <a:solidFill>
                  <a:srgbClr val="FFFFFF"/>
                </a:solidFill>
                <a:latin typeface="Georgia"/>
                <a:sym typeface="Georgia"/>
              </a:rPr>
              <a:t>Övning</a:t>
            </a:r>
          </a:p>
          <a:p>
            <a:pPr marL="342900" indent="-342900" defTabSz="257168" hangingPunct="0">
              <a:lnSpc>
                <a:spcPct val="120000"/>
              </a:lnSpc>
              <a:spcBef>
                <a:spcPts val="600"/>
              </a:spcBef>
              <a:buSzPct val="75000"/>
              <a:buFontTx/>
              <a:buAutoNum type="arabicPeriod"/>
              <a:defRPr sz="2500" b="0">
                <a:solidFill>
                  <a:srgbClr val="FFFFFF"/>
                </a:solidFill>
              </a:defRPr>
            </a:pPr>
            <a:r>
              <a:rPr lang="sv-SE" sz="1600" kern="0" dirty="0">
                <a:solidFill>
                  <a:srgbClr val="000000">
                    <a:lumMod val="65000"/>
                    <a:lumOff val="35000"/>
                  </a:srgbClr>
                </a:solidFill>
                <a:latin typeface="Georgia"/>
                <a:sym typeface="Georgia"/>
              </a:rPr>
              <a:t>Fyra perspektiv på matchning</a:t>
            </a:r>
          </a:p>
          <a:p>
            <a:pPr marL="342900" indent="-342900" defTabSz="257168" hangingPunct="0">
              <a:lnSpc>
                <a:spcPct val="120000"/>
              </a:lnSpc>
              <a:spcBef>
                <a:spcPts val="600"/>
              </a:spcBef>
              <a:buSzPct val="75000"/>
              <a:buFontTx/>
              <a:buAutoNum type="arabicPeriod"/>
              <a:defRPr sz="2500" b="0">
                <a:solidFill>
                  <a:srgbClr val="FFFFFF"/>
                </a:solidFill>
              </a:defRPr>
            </a:pPr>
            <a:r>
              <a:rPr lang="sv-SE" sz="1600" kern="0" dirty="0">
                <a:solidFill>
                  <a:srgbClr val="000000">
                    <a:lumMod val="65000"/>
                    <a:lumOff val="35000"/>
                  </a:srgbClr>
                </a:solidFill>
                <a:latin typeface="Georgia"/>
                <a:sym typeface="Georgia"/>
              </a:rPr>
              <a:t>Reflektion</a:t>
            </a:r>
          </a:p>
          <a:p>
            <a:pPr marL="342900" indent="-342900" defTabSz="257168" hangingPunct="0">
              <a:lnSpc>
                <a:spcPct val="120000"/>
              </a:lnSpc>
              <a:spcBef>
                <a:spcPts val="600"/>
              </a:spcBef>
              <a:buSzPct val="75000"/>
              <a:buFontTx/>
              <a:buAutoNum type="arabicPeriod"/>
              <a:defRPr sz="2500" b="0">
                <a:solidFill>
                  <a:srgbClr val="FFFFFF"/>
                </a:solidFill>
              </a:defRPr>
            </a:pPr>
            <a:r>
              <a:rPr lang="sv-SE" sz="1600" kern="0" dirty="0">
                <a:solidFill>
                  <a:srgbClr val="000000">
                    <a:lumMod val="65000"/>
                    <a:lumOff val="35000"/>
                  </a:srgbClr>
                </a:solidFill>
                <a:latin typeface="Georgia"/>
                <a:sym typeface="Georgia"/>
              </a:rPr>
              <a:t>Avslutning</a:t>
            </a:r>
            <a:endParaRPr lang="sv-SE" sz="3200" dirty="0">
              <a:solidFill>
                <a:srgbClr val="000000">
                  <a:lumMod val="65000"/>
                  <a:lumOff val="35000"/>
                </a:srgbClr>
              </a:solidFill>
              <a:latin typeface="Canela Bold"/>
            </a:endParaRPr>
          </a:p>
        </p:txBody>
      </p:sp>
      <p:pic>
        <p:nvPicPr>
          <p:cNvPr id="3" name="Bild" descr="Bild">
            <a:extLst>
              <a:ext uri="{FF2B5EF4-FFF2-40B4-BE49-F238E27FC236}">
                <a16:creationId xmlns:a16="http://schemas.microsoft.com/office/drawing/2014/main" id="{E4C855E8-450B-8B65-BE7C-A3DFF17ABE12}"/>
              </a:ext>
            </a:extLst>
          </p:cNvPr>
          <p:cNvPicPr>
            <a:picLocks noChangeAspect="1"/>
          </p:cNvPicPr>
          <p:nvPr/>
        </p:nvPicPr>
        <p:blipFill>
          <a:blip r:embed="rId6"/>
          <a:stretch>
            <a:fillRect/>
          </a:stretch>
        </p:blipFill>
        <p:spPr>
          <a:xfrm>
            <a:off x="254726" y="293610"/>
            <a:ext cx="904734" cy="910222"/>
          </a:xfrm>
          <a:prstGeom prst="rect">
            <a:avLst/>
          </a:prstGeom>
          <a:ln w="12700">
            <a:miter lim="400000"/>
          </a:ln>
        </p:spPr>
      </p:pic>
      <p:pic>
        <p:nvPicPr>
          <p:cNvPr id="6" name="Bildobjekt 5">
            <a:extLst>
              <a:ext uri="{FF2B5EF4-FFF2-40B4-BE49-F238E27FC236}">
                <a16:creationId xmlns:a16="http://schemas.microsoft.com/office/drawing/2014/main" id="{783DA1AD-AF57-EB8A-B75F-E8477C875533}"/>
              </a:ext>
            </a:extLst>
          </p:cNvPr>
          <p:cNvPicPr>
            <a:picLocks noChangeAspect="1"/>
          </p:cNvPicPr>
          <p:nvPr/>
        </p:nvPicPr>
        <p:blipFill>
          <a:blip r:embed="rId7"/>
          <a:stretch>
            <a:fillRect/>
          </a:stretch>
        </p:blipFill>
        <p:spPr>
          <a:xfrm rot="1220858">
            <a:off x="7211009" y="3199389"/>
            <a:ext cx="935809" cy="1321813"/>
          </a:xfrm>
          <a:prstGeom prst="rect">
            <a:avLst/>
          </a:prstGeom>
        </p:spPr>
      </p:pic>
    </p:spTree>
    <p:extLst>
      <p:ext uri="{BB962C8B-B14F-4D97-AF65-F5344CB8AC3E}">
        <p14:creationId xmlns:p14="http://schemas.microsoft.com/office/powerpoint/2010/main" val="412662861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3CCCE"/>
        </a:solidFill>
        <a:effectLst/>
      </p:bgPr>
    </p:bg>
    <p:spTree>
      <p:nvGrpSpPr>
        <p:cNvPr id="1" name=""/>
        <p:cNvGrpSpPr/>
        <p:nvPr/>
      </p:nvGrpSpPr>
      <p:grpSpPr>
        <a:xfrm>
          <a:off x="0" y="0"/>
          <a:ext cx="0" cy="0"/>
          <a:chOff x="0" y="0"/>
          <a:chExt cx="0" cy="0"/>
        </a:xfrm>
      </p:grpSpPr>
      <p:pic>
        <p:nvPicPr>
          <p:cNvPr id="191" name="Bild" descr="Bild"/>
          <p:cNvPicPr>
            <a:picLocks noChangeAspect="1"/>
          </p:cNvPicPr>
          <p:nvPr/>
        </p:nvPicPr>
        <p:blipFill>
          <a:blip r:embed="rId3"/>
          <a:stretch>
            <a:fillRect/>
          </a:stretch>
        </p:blipFill>
        <p:spPr>
          <a:xfrm>
            <a:off x="254726" y="293610"/>
            <a:ext cx="909638" cy="905079"/>
          </a:xfrm>
          <a:prstGeom prst="rect">
            <a:avLst/>
          </a:prstGeom>
          <a:ln w="12700">
            <a:miter lim="400000"/>
          </a:ln>
        </p:spPr>
      </p:pic>
      <p:pic>
        <p:nvPicPr>
          <p:cNvPr id="192" name="Bild" descr="Bild"/>
          <p:cNvPicPr>
            <a:picLocks noChangeAspect="1"/>
          </p:cNvPicPr>
          <p:nvPr/>
        </p:nvPicPr>
        <p:blipFill>
          <a:blip r:embed="rId4"/>
          <a:stretch>
            <a:fillRect/>
          </a:stretch>
        </p:blipFill>
        <p:spPr>
          <a:xfrm>
            <a:off x="3767500" y="4705420"/>
            <a:ext cx="2628901" cy="209552"/>
          </a:xfrm>
          <a:prstGeom prst="rect">
            <a:avLst/>
          </a:prstGeom>
          <a:ln w="12700">
            <a:miter lim="400000"/>
          </a:ln>
        </p:spPr>
      </p:pic>
      <p:sp>
        <p:nvSpPr>
          <p:cNvPr id="193" name="Om Jobtech - så fungerar plattformen och ekosystemet"/>
          <p:cNvSpPr txBox="1">
            <a:spLocks noGrp="1"/>
          </p:cNvSpPr>
          <p:nvPr>
            <p:ph type="title"/>
          </p:nvPr>
        </p:nvSpPr>
        <p:spPr>
          <a:xfrm>
            <a:off x="1337132" y="395426"/>
            <a:ext cx="6410404" cy="701447"/>
          </a:xfrm>
          <a:prstGeom prst="rect">
            <a:avLst/>
          </a:prstGeom>
        </p:spPr>
        <p:txBody>
          <a:bodyPr>
            <a:noAutofit/>
          </a:bodyPr>
          <a:lstStyle>
            <a:lvl1pPr>
              <a:lnSpc>
                <a:spcPct val="100000"/>
              </a:lnSpc>
              <a:defRPr sz="6000" b="0" spc="-100">
                <a:latin typeface="Georgia"/>
                <a:ea typeface="Georgia"/>
                <a:cs typeface="Georgia"/>
                <a:sym typeface="Georgia"/>
              </a:defRPr>
            </a:lvl1pPr>
          </a:lstStyle>
          <a:p>
            <a:r>
              <a:rPr lang="sv-SE" sz="4000" dirty="0"/>
              <a:t>Utanför boxen</a:t>
            </a:r>
            <a:endParaRPr sz="4000" dirty="0"/>
          </a:p>
        </p:txBody>
      </p:sp>
      <p:sp>
        <p:nvSpPr>
          <p:cNvPr id="199" name="Användare…"/>
          <p:cNvSpPr txBox="1"/>
          <p:nvPr/>
        </p:nvSpPr>
        <p:spPr>
          <a:xfrm>
            <a:off x="4141525" y="2163621"/>
            <a:ext cx="1326340" cy="17465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50" tIns="19050" rIns="19050" bIns="19050">
            <a:normAutofit/>
          </a:bodyPr>
          <a:lstStyle/>
          <a:p>
            <a:pPr defTabSz="171450" hangingPunct="0">
              <a:lnSpc>
                <a:spcPct val="120000"/>
              </a:lnSpc>
              <a:spcBef>
                <a:spcPts val="263"/>
              </a:spcBef>
              <a:defRPr sz="3500">
                <a:solidFill>
                  <a:srgbClr val="DFCDCE"/>
                </a:solidFill>
                <a:latin typeface="Roboto Bold"/>
                <a:ea typeface="Roboto Bold"/>
                <a:cs typeface="Roboto Bold"/>
                <a:sym typeface="Roboto Bold"/>
              </a:defRPr>
            </a:pPr>
            <a:r>
              <a:rPr lang="sv-SE" sz="1238" kern="0" dirty="0">
                <a:solidFill>
                  <a:srgbClr val="DFCDCE"/>
                </a:solidFill>
                <a:latin typeface="Roboto Bold"/>
                <a:ea typeface="Roboto Bold"/>
                <a:sym typeface="Roboto Bold"/>
              </a:rPr>
              <a:t>Stödverksamheter</a:t>
            </a:r>
            <a:endParaRPr lang="sv-SE" sz="1313" kern="0" dirty="0">
              <a:solidFill>
                <a:srgbClr val="DFCDCE"/>
              </a:solidFill>
              <a:latin typeface="Roboto Bold"/>
              <a:ea typeface="Roboto Bold"/>
              <a:sym typeface="Roboto Bold"/>
            </a:endParaRPr>
          </a:p>
          <a:p>
            <a:pPr defTabSz="171450" hangingPunct="0">
              <a:lnSpc>
                <a:spcPct val="120000"/>
              </a:lnSpc>
              <a:defRPr sz="2000">
                <a:solidFill>
                  <a:srgbClr val="DFCDCE"/>
                </a:solidFill>
                <a:latin typeface="Roboto Regular"/>
                <a:ea typeface="Roboto Regular"/>
                <a:cs typeface="Roboto Regular"/>
                <a:sym typeface="Roboto Regular"/>
              </a:defRPr>
            </a:pPr>
            <a:r>
              <a:rPr lang="sv-SE" sz="750" kern="0" dirty="0">
                <a:solidFill>
                  <a:srgbClr val="DFCDCE"/>
                </a:solidFill>
                <a:latin typeface="Roboto Regular"/>
                <a:sym typeface="Roboto Regular"/>
              </a:rPr>
              <a:t>Organiserade för att uppnå verksamhetsnytta. En nytta som formuleras inom ramen för rådande paradigm.</a:t>
            </a:r>
            <a:endParaRPr lang="sv-SE" sz="1238" kern="0" dirty="0">
              <a:solidFill>
                <a:srgbClr val="DFCDCE"/>
              </a:solidFill>
              <a:latin typeface="Roboto Bold"/>
              <a:sym typeface="Roboto Bold"/>
            </a:endParaRPr>
          </a:p>
          <a:p>
            <a:pPr defTabSz="166307" hangingPunct="0">
              <a:lnSpc>
                <a:spcPct val="120000"/>
              </a:lnSpc>
              <a:defRPr sz="1900">
                <a:solidFill>
                  <a:srgbClr val="DFCDCE"/>
                </a:solidFill>
                <a:latin typeface="Roboto Regular"/>
                <a:ea typeface="Roboto Regular"/>
                <a:cs typeface="Roboto Regular"/>
                <a:sym typeface="Roboto Regular"/>
              </a:defRPr>
            </a:pPr>
            <a:endParaRPr sz="713" kern="0" dirty="0">
              <a:solidFill>
                <a:srgbClr val="DFCDCE"/>
              </a:solidFill>
              <a:latin typeface="Roboto Regular"/>
              <a:sym typeface="Roboto Regular"/>
            </a:endParaRPr>
          </a:p>
        </p:txBody>
      </p:sp>
      <p:sp>
        <p:nvSpPr>
          <p:cNvPr id="3" name="Inom enheten jobbar vi öppet, utforskande och testar nya arbetssätt, samverkansformer och ny teknik.…">
            <a:extLst>
              <a:ext uri="{FF2B5EF4-FFF2-40B4-BE49-F238E27FC236}">
                <a16:creationId xmlns:a16="http://schemas.microsoft.com/office/drawing/2014/main" id="{700EC705-081E-21F6-77E6-AC8D67904FE2}"/>
              </a:ext>
            </a:extLst>
          </p:cNvPr>
          <p:cNvSpPr txBox="1"/>
          <p:nvPr/>
        </p:nvSpPr>
        <p:spPr>
          <a:xfrm>
            <a:off x="1336315" y="1423392"/>
            <a:ext cx="5323248" cy="4031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 tIns="19050" rIns="19050" bIns="19050" anchor="t">
            <a:noAutofit/>
          </a:bodyPr>
          <a:lstStyle/>
          <a:p>
            <a:pPr>
              <a:defRPr/>
            </a:pPr>
            <a:r>
              <a:rPr lang="sv-SE" sz="1400" kern="0" dirty="0">
                <a:solidFill>
                  <a:srgbClr val="000000"/>
                </a:solidFill>
                <a:latin typeface="Georgia"/>
                <a:cs typeface="Helvetica"/>
              </a:rPr>
              <a:t>Fundera på och skriv ned ett jobb som du utifrån dina kompetenser, förmågor och erfarenheter skulle passa väldigt bra för.</a:t>
            </a:r>
          </a:p>
          <a:p>
            <a:pPr>
              <a:defRPr/>
            </a:pPr>
            <a:endParaRPr lang="sv-SE" sz="1400" kern="0" dirty="0">
              <a:solidFill>
                <a:srgbClr val="000000"/>
              </a:solidFill>
              <a:latin typeface="Georgia"/>
              <a:cs typeface="Helvetica"/>
            </a:endParaRPr>
          </a:p>
          <a:p>
            <a:pPr marL="257175" indent="-257175">
              <a:spcAft>
                <a:spcPts val="600"/>
              </a:spcAft>
              <a:buFont typeface="Arial" panose="020B0604020202020204" pitchFamily="34" charset="0"/>
              <a:buChar char="•"/>
              <a:defRPr/>
            </a:pPr>
            <a:r>
              <a:rPr lang="sv-SE" sz="1400" kern="0" dirty="0">
                <a:solidFill>
                  <a:srgbClr val="000000"/>
                </a:solidFill>
                <a:latin typeface="Georgia"/>
                <a:cs typeface="Helvetica"/>
              </a:rPr>
              <a:t>Tänk utanför boxen – det ska inte var det jobb du har idag.</a:t>
            </a:r>
          </a:p>
          <a:p>
            <a:pPr marL="257175" indent="-257175">
              <a:spcAft>
                <a:spcPts val="600"/>
              </a:spcAft>
              <a:buFont typeface="Arial" panose="020B0604020202020204" pitchFamily="34" charset="0"/>
              <a:buChar char="•"/>
              <a:defRPr/>
            </a:pPr>
            <a:r>
              <a:rPr lang="sv-SE" sz="1400" kern="0" dirty="0">
                <a:solidFill>
                  <a:srgbClr val="000000"/>
                </a:solidFill>
                <a:latin typeface="Georgia"/>
                <a:cs typeface="Helvetica"/>
              </a:rPr>
              <a:t>Vilken information, dvs vilka kompetenser, förmågor och erfarenheter gör att du matchar mot just det jobbet? </a:t>
            </a:r>
          </a:p>
          <a:p>
            <a:pPr>
              <a:defRPr/>
            </a:pPr>
            <a:endParaRPr lang="sv-SE" sz="1400" kern="0" dirty="0">
              <a:solidFill>
                <a:srgbClr val="000000"/>
              </a:solidFill>
              <a:latin typeface="Georgia"/>
              <a:cs typeface="Helvetica"/>
            </a:endParaRPr>
          </a:p>
          <a:p>
            <a:pPr>
              <a:defRPr/>
            </a:pPr>
            <a:r>
              <a:rPr lang="sv-SE" sz="1400" kern="0" dirty="0">
                <a:solidFill>
                  <a:srgbClr val="000000"/>
                </a:solidFill>
                <a:latin typeface="Georgia"/>
                <a:cs typeface="Helvetica"/>
              </a:rPr>
              <a:t>I grupp reflektera kring huruvida det skulle vara enkelt eller svårt att dela och matcha den informationen till det arbetet idag?</a:t>
            </a:r>
          </a:p>
          <a:p>
            <a:pPr>
              <a:defRPr/>
            </a:pPr>
            <a:endParaRPr lang="sv-SE" sz="1400" kern="0" dirty="0">
              <a:solidFill>
                <a:srgbClr val="000000"/>
              </a:solidFill>
              <a:latin typeface="Georgia"/>
              <a:cs typeface="Helvetica"/>
            </a:endParaRPr>
          </a:p>
          <a:p>
            <a:pPr marL="257175" indent="-257175">
              <a:buFont typeface="Arial" panose="020B0604020202020204" pitchFamily="34" charset="0"/>
              <a:buChar char="•"/>
              <a:defRPr/>
            </a:pPr>
            <a:r>
              <a:rPr lang="sv-SE" sz="1400" kern="0" dirty="0">
                <a:solidFill>
                  <a:srgbClr val="000000"/>
                </a:solidFill>
                <a:latin typeface="Georgia"/>
                <a:cs typeface="Helvetica"/>
              </a:rPr>
              <a:t>Vad är enkelt, vad är svårt?</a:t>
            </a:r>
          </a:p>
        </p:txBody>
      </p:sp>
      <p:sp>
        <p:nvSpPr>
          <p:cNvPr id="4" name="textruta 3">
            <a:extLst>
              <a:ext uri="{FF2B5EF4-FFF2-40B4-BE49-F238E27FC236}">
                <a16:creationId xmlns:a16="http://schemas.microsoft.com/office/drawing/2014/main" id="{4F9331D4-FB8B-9654-B9CB-130FD20E3CC1}"/>
              </a:ext>
            </a:extLst>
          </p:cNvPr>
          <p:cNvSpPr txBox="1"/>
          <p:nvPr/>
        </p:nvSpPr>
        <p:spPr>
          <a:xfrm>
            <a:off x="6962029" y="1059868"/>
            <a:ext cx="1809385" cy="11695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oAutofit/>
          </a:bodyPr>
          <a:lstStyle/>
          <a:p>
            <a:r>
              <a:rPr lang="sv-SE" sz="1000" b="1" kern="0" dirty="0">
                <a:solidFill>
                  <a:srgbClr val="5E5E5E">
                    <a:lumMod val="50000"/>
                  </a:srgbClr>
                </a:solidFill>
                <a:latin typeface="Georgia" panose="02040502050405020303" pitchFamily="18" charset="0"/>
                <a:cs typeface="Helvetica"/>
              </a:rPr>
              <a:t>Tid: Total 10 min</a:t>
            </a:r>
          </a:p>
          <a:p>
            <a:endParaRPr lang="sv-SE" sz="1000" kern="0" dirty="0">
              <a:solidFill>
                <a:srgbClr val="5E5E5E">
                  <a:lumMod val="50000"/>
                </a:srgbClr>
              </a:solidFill>
              <a:latin typeface="Georgia" panose="02040502050405020303" pitchFamily="18" charset="0"/>
              <a:cs typeface="Helvetica"/>
            </a:endParaRPr>
          </a:p>
          <a:p>
            <a:r>
              <a:rPr lang="sv-SE" sz="1000" kern="0" dirty="0">
                <a:solidFill>
                  <a:srgbClr val="5E5E5E">
                    <a:lumMod val="50000"/>
                  </a:srgbClr>
                </a:solidFill>
                <a:latin typeface="Georgia" panose="02040502050405020303" pitchFamily="18" charset="0"/>
                <a:cs typeface="Helvetica"/>
              </a:rPr>
              <a:t>3 min att komma på ett jobb och vilken information.</a:t>
            </a:r>
          </a:p>
          <a:p>
            <a:endParaRPr lang="sv-SE" sz="1000" kern="0" dirty="0">
              <a:solidFill>
                <a:srgbClr val="5E5E5E">
                  <a:lumMod val="50000"/>
                </a:srgbClr>
              </a:solidFill>
              <a:latin typeface="Georgia" panose="02040502050405020303" pitchFamily="18" charset="0"/>
              <a:cs typeface="Helvetica"/>
            </a:endParaRPr>
          </a:p>
          <a:p>
            <a:r>
              <a:rPr lang="sv-SE" sz="1000" kern="0" dirty="0">
                <a:solidFill>
                  <a:srgbClr val="5E5E5E">
                    <a:lumMod val="50000"/>
                  </a:srgbClr>
                </a:solidFill>
                <a:latin typeface="Georgia" panose="02040502050405020303" pitchFamily="18" charset="0"/>
                <a:cs typeface="Helvetica"/>
              </a:rPr>
              <a:t>7 min för presentation och gemensam reflektion.  </a:t>
            </a:r>
          </a:p>
        </p:txBody>
      </p:sp>
      <p:sp>
        <p:nvSpPr>
          <p:cNvPr id="5" name="Rektangel 4">
            <a:extLst>
              <a:ext uri="{FF2B5EF4-FFF2-40B4-BE49-F238E27FC236}">
                <a16:creationId xmlns:a16="http://schemas.microsoft.com/office/drawing/2014/main" id="{A20D5924-0F1C-7C18-C603-2206E3DFA0FE}"/>
              </a:ext>
            </a:extLst>
          </p:cNvPr>
          <p:cNvSpPr/>
          <p:nvPr/>
        </p:nvSpPr>
        <p:spPr>
          <a:xfrm>
            <a:off x="6865883" y="592531"/>
            <a:ext cx="1895803" cy="2123682"/>
          </a:xfrm>
          <a:custGeom>
            <a:avLst/>
            <a:gdLst>
              <a:gd name="connsiteX0" fmla="*/ 0 w 1895803"/>
              <a:gd name="connsiteY0" fmla="*/ 0 h 2123682"/>
              <a:gd name="connsiteX1" fmla="*/ 436035 w 1895803"/>
              <a:gd name="connsiteY1" fmla="*/ 0 h 2123682"/>
              <a:gd name="connsiteX2" fmla="*/ 928943 w 1895803"/>
              <a:gd name="connsiteY2" fmla="*/ 0 h 2123682"/>
              <a:gd name="connsiteX3" fmla="*/ 1402894 w 1895803"/>
              <a:gd name="connsiteY3" fmla="*/ 0 h 2123682"/>
              <a:gd name="connsiteX4" fmla="*/ 1895803 w 1895803"/>
              <a:gd name="connsiteY4" fmla="*/ 0 h 2123682"/>
              <a:gd name="connsiteX5" fmla="*/ 1895803 w 1895803"/>
              <a:gd name="connsiteY5" fmla="*/ 530921 h 2123682"/>
              <a:gd name="connsiteX6" fmla="*/ 1895803 w 1895803"/>
              <a:gd name="connsiteY6" fmla="*/ 1019367 h 2123682"/>
              <a:gd name="connsiteX7" fmla="*/ 1895803 w 1895803"/>
              <a:gd name="connsiteY7" fmla="*/ 1550288 h 2123682"/>
              <a:gd name="connsiteX8" fmla="*/ 1895803 w 1895803"/>
              <a:gd name="connsiteY8" fmla="*/ 2123682 h 2123682"/>
              <a:gd name="connsiteX9" fmla="*/ 1459768 w 1895803"/>
              <a:gd name="connsiteY9" fmla="*/ 2123682 h 2123682"/>
              <a:gd name="connsiteX10" fmla="*/ 1042692 w 1895803"/>
              <a:gd name="connsiteY10" fmla="*/ 2123682 h 2123682"/>
              <a:gd name="connsiteX11" fmla="*/ 568741 w 1895803"/>
              <a:gd name="connsiteY11" fmla="*/ 2123682 h 2123682"/>
              <a:gd name="connsiteX12" fmla="*/ 0 w 1895803"/>
              <a:gd name="connsiteY12" fmla="*/ 2123682 h 2123682"/>
              <a:gd name="connsiteX13" fmla="*/ 0 w 1895803"/>
              <a:gd name="connsiteY13" fmla="*/ 1656472 h 2123682"/>
              <a:gd name="connsiteX14" fmla="*/ 0 w 1895803"/>
              <a:gd name="connsiteY14" fmla="*/ 1083078 h 2123682"/>
              <a:gd name="connsiteX15" fmla="*/ 0 w 1895803"/>
              <a:gd name="connsiteY15" fmla="*/ 573394 h 2123682"/>
              <a:gd name="connsiteX16" fmla="*/ 0 w 1895803"/>
              <a:gd name="connsiteY16" fmla="*/ 0 h 2123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95803" h="2123682" extrusionOk="0">
                <a:moveTo>
                  <a:pt x="0" y="0"/>
                </a:moveTo>
                <a:cubicBezTo>
                  <a:pt x="208635" y="-23165"/>
                  <a:pt x="286887" y="36595"/>
                  <a:pt x="436035" y="0"/>
                </a:cubicBezTo>
                <a:cubicBezTo>
                  <a:pt x="585184" y="-36595"/>
                  <a:pt x="808137" y="29735"/>
                  <a:pt x="928943" y="0"/>
                </a:cubicBezTo>
                <a:cubicBezTo>
                  <a:pt x="1049749" y="-29735"/>
                  <a:pt x="1292417" y="28270"/>
                  <a:pt x="1402894" y="0"/>
                </a:cubicBezTo>
                <a:cubicBezTo>
                  <a:pt x="1513371" y="-28270"/>
                  <a:pt x="1684323" y="54518"/>
                  <a:pt x="1895803" y="0"/>
                </a:cubicBezTo>
                <a:cubicBezTo>
                  <a:pt x="1941193" y="150765"/>
                  <a:pt x="1840477" y="274379"/>
                  <a:pt x="1895803" y="530921"/>
                </a:cubicBezTo>
                <a:cubicBezTo>
                  <a:pt x="1951129" y="787463"/>
                  <a:pt x="1859074" y="852191"/>
                  <a:pt x="1895803" y="1019367"/>
                </a:cubicBezTo>
                <a:cubicBezTo>
                  <a:pt x="1932532" y="1186543"/>
                  <a:pt x="1884223" y="1363842"/>
                  <a:pt x="1895803" y="1550288"/>
                </a:cubicBezTo>
                <a:cubicBezTo>
                  <a:pt x="1907383" y="1736734"/>
                  <a:pt x="1869274" y="1959990"/>
                  <a:pt x="1895803" y="2123682"/>
                </a:cubicBezTo>
                <a:cubicBezTo>
                  <a:pt x="1757987" y="2169173"/>
                  <a:pt x="1661214" y="2093357"/>
                  <a:pt x="1459768" y="2123682"/>
                </a:cubicBezTo>
                <a:cubicBezTo>
                  <a:pt x="1258323" y="2154007"/>
                  <a:pt x="1246651" y="2115991"/>
                  <a:pt x="1042692" y="2123682"/>
                </a:cubicBezTo>
                <a:cubicBezTo>
                  <a:pt x="838733" y="2131373"/>
                  <a:pt x="697957" y="2109438"/>
                  <a:pt x="568741" y="2123682"/>
                </a:cubicBezTo>
                <a:cubicBezTo>
                  <a:pt x="439525" y="2137926"/>
                  <a:pt x="171901" y="2055466"/>
                  <a:pt x="0" y="2123682"/>
                </a:cubicBezTo>
                <a:cubicBezTo>
                  <a:pt x="-25073" y="1959296"/>
                  <a:pt x="11260" y="1750333"/>
                  <a:pt x="0" y="1656472"/>
                </a:cubicBezTo>
                <a:cubicBezTo>
                  <a:pt x="-11260" y="1562611"/>
                  <a:pt x="51139" y="1236775"/>
                  <a:pt x="0" y="1083078"/>
                </a:cubicBezTo>
                <a:cubicBezTo>
                  <a:pt x="-51139" y="929381"/>
                  <a:pt x="29091" y="786039"/>
                  <a:pt x="0" y="573394"/>
                </a:cubicBezTo>
                <a:cubicBezTo>
                  <a:pt x="-29091" y="360749"/>
                  <a:pt x="6435" y="277771"/>
                  <a:pt x="0" y="0"/>
                </a:cubicBezTo>
                <a:close/>
              </a:path>
            </a:pathLst>
          </a:custGeom>
          <a:noFill/>
          <a:ln w="12700" cap="flat">
            <a:solidFill>
              <a:schemeClr val="tx2"/>
            </a:solidFill>
            <a:prstDash val="solid"/>
            <a:round/>
            <a:extLst>
              <a:ext uri="{C807C97D-BFC1-408E-A445-0C87EB9F89A2}">
                <ask:lineSketchStyleProps xmlns:ask="http://schemas.microsoft.com/office/drawing/2018/sketchyshapes" sd="3054873628">
                  <a:prstGeom prst="rect">
                    <a:avLst/>
                  </a:prstGeom>
                  <ask:type>
                    <ask:lineSketchScribble/>
                  </ask:type>
                </ask:lineSketchStyleProps>
              </a:ext>
            </a:extLst>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sv-SE" sz="2400" b="0" i="0" u="none" strike="noStrike" cap="none" spc="0" normalizeH="0" baseline="0">
              <a:ln>
                <a:noFill/>
              </a:ln>
              <a:solidFill>
                <a:srgbClr val="5E5E5E"/>
              </a:solidFill>
              <a:effectLst/>
              <a:uFillTx/>
              <a:latin typeface="+mn-lt"/>
              <a:ea typeface="+mn-ea"/>
              <a:cs typeface="+mn-cs"/>
              <a:sym typeface="Helvetica"/>
            </a:endParaRPr>
          </a:p>
        </p:txBody>
      </p:sp>
    </p:spTree>
    <p:extLst>
      <p:ext uri="{BB962C8B-B14F-4D97-AF65-F5344CB8AC3E}">
        <p14:creationId xmlns:p14="http://schemas.microsoft.com/office/powerpoint/2010/main" val="352535241"/>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ACCESSIBILITYFIXERID" val="d08718bb-3ea9-4237-9a9f-22959620cb11"/>
</p:tagLst>
</file>

<file path=ppt/theme/theme1.xml><?xml version="1.0" encoding="utf-8"?>
<a:theme xmlns:a="http://schemas.openxmlformats.org/drawingml/2006/main" name="Arbetsförmedlingen, vit utan punkter">
  <a:themeElements>
    <a:clrScheme name="Arbetsförmledlingen diagram">
      <a:dk1>
        <a:sysClr val="windowText" lastClr="000000"/>
      </a:dk1>
      <a:lt1>
        <a:sysClr val="window" lastClr="FFFFFF"/>
      </a:lt1>
      <a:dk2>
        <a:srgbClr val="262626"/>
      </a:dk2>
      <a:lt2>
        <a:srgbClr val="E7E6E6"/>
      </a:lt2>
      <a:accent1>
        <a:srgbClr val="00005A"/>
      </a:accent1>
      <a:accent2>
        <a:srgbClr val="4C6320"/>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D18315EE-D8D8-4AA7-BE1C-E7E27A5DF302}"/>
    </a:ext>
  </a:extLst>
</a:theme>
</file>

<file path=ppt/theme/theme2.xml><?xml version="1.0" encoding="utf-8"?>
<a:theme xmlns:a="http://schemas.openxmlformats.org/drawingml/2006/main" name="Arbetsförmedlingen, vit">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25A8992D-B864-4B94-AABF-0AB485395EE0}"/>
    </a:ext>
  </a:extLst>
</a:theme>
</file>

<file path=ppt/theme/theme3.xml><?xml version="1.0" encoding="utf-8"?>
<a:theme xmlns:a="http://schemas.openxmlformats.org/drawingml/2006/main" name="Arbetsförmedlingen, blå">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A6C0C079-2E9B-487F-BBC8-58AF86AD0447}"/>
    </a:ext>
  </a:extLst>
</a:theme>
</file>

<file path=ppt/theme/theme4.xml><?xml version="1.0" encoding="utf-8"?>
<a:theme xmlns:a="http://schemas.openxmlformats.org/drawingml/2006/main" name="21_BasicWhite">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23_ClassicWhite">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1303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Avenir Next Regular"/>
            <a:ea typeface="Avenir Next Regular"/>
            <a:cs typeface="Avenir Next Regular"/>
            <a:sym typeface="Avenir N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Template>
  <TotalTime>4158</TotalTime>
  <Words>2355</Words>
  <Application>Microsoft Office PowerPoint</Application>
  <PresentationFormat>Bildspel på skärmen (16:9)</PresentationFormat>
  <Paragraphs>229</Paragraphs>
  <Slides>22</Slides>
  <Notes>22</Notes>
  <HiddenSlides>0</HiddenSlides>
  <MMClips>0</MMClips>
  <ScaleCrop>false</ScaleCrop>
  <HeadingPairs>
    <vt:vector size="6" baseType="variant">
      <vt:variant>
        <vt:lpstr>Använt teckensnitt</vt:lpstr>
      </vt:variant>
      <vt:variant>
        <vt:i4>19</vt:i4>
      </vt:variant>
      <vt:variant>
        <vt:lpstr>Tema</vt:lpstr>
      </vt:variant>
      <vt:variant>
        <vt:i4>5</vt:i4>
      </vt:variant>
      <vt:variant>
        <vt:lpstr>Bildrubriker</vt:lpstr>
      </vt:variant>
      <vt:variant>
        <vt:i4>22</vt:i4>
      </vt:variant>
    </vt:vector>
  </HeadingPairs>
  <TitlesOfParts>
    <vt:vector size="46" baseType="lpstr">
      <vt:lpstr>Arial</vt:lpstr>
      <vt:lpstr>Avenir Next Demi Bold</vt:lpstr>
      <vt:lpstr>Avenir Next Medium</vt:lpstr>
      <vt:lpstr>Avenir Next Regular</vt:lpstr>
      <vt:lpstr>Calibri</vt:lpstr>
      <vt:lpstr>Calibri Light</vt:lpstr>
      <vt:lpstr>Canela Bold</vt:lpstr>
      <vt:lpstr>Canela Deck Regular</vt:lpstr>
      <vt:lpstr>Canela Regular</vt:lpstr>
      <vt:lpstr>Canela Text Regular</vt:lpstr>
      <vt:lpstr>Courier New</vt:lpstr>
      <vt:lpstr>Georgia</vt:lpstr>
      <vt:lpstr>Helvetica</vt:lpstr>
      <vt:lpstr>Helvetica Neue</vt:lpstr>
      <vt:lpstr>Helvetica Neue Medium</vt:lpstr>
      <vt:lpstr>Roboto Bold</vt:lpstr>
      <vt:lpstr>Roboto Regular</vt:lpstr>
      <vt:lpstr>Symbol</vt:lpstr>
      <vt:lpstr>Times New Roman</vt:lpstr>
      <vt:lpstr>Arbetsförmedlingen, vit utan punkter</vt:lpstr>
      <vt:lpstr>Arbetsförmedlingen, vit</vt:lpstr>
      <vt:lpstr>Arbetsförmedlingen, blå</vt:lpstr>
      <vt:lpstr>21_BasicWhite</vt:lpstr>
      <vt:lpstr>23_ClassicWhite</vt:lpstr>
      <vt:lpstr>Till workshopledaren</vt:lpstr>
      <vt:lpstr>PowerPoint-presentation</vt:lpstr>
      <vt:lpstr>Välkomna!</vt:lpstr>
      <vt:lpstr>PowerPoint-presentation</vt:lpstr>
      <vt:lpstr>PowerPoint-presentation</vt:lpstr>
      <vt:lpstr>Vad är matchning?</vt:lpstr>
      <vt:lpstr>Ett mångtydigt begrepp</vt:lpstr>
      <vt:lpstr>PowerPoint-presentation</vt:lpstr>
      <vt:lpstr>Utanför boxen</vt:lpstr>
      <vt:lpstr>PowerPoint-presentation</vt:lpstr>
      <vt:lpstr>Ingång till perspektiven</vt:lpstr>
      <vt:lpstr>Ekonomiskt perspektiv</vt:lpstr>
      <vt:lpstr>Kort reflektion - 1 min</vt:lpstr>
      <vt:lpstr>Företagsekonomiskt perspektiv</vt:lpstr>
      <vt:lpstr>Reflektion</vt:lpstr>
      <vt:lpstr>Arbetspsykologiskt perspektiv</vt:lpstr>
      <vt:lpstr>Reflektion</vt:lpstr>
      <vt:lpstr>Etiskt perspektiv</vt:lpstr>
      <vt:lpstr>Reflektion</vt:lpstr>
      <vt:lpstr>PowerPoint-presentation</vt:lpstr>
      <vt:lpstr>Reflektion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Presentationens rubrik</dc:title>
  <dc:creator>Mia Hageskog</dc:creator>
  <dc:description>Af 00013 7.0 (2022-03-28)</dc:description>
  <cp:lastModifiedBy>Fredrik Ribbing</cp:lastModifiedBy>
  <cp:revision>6</cp:revision>
  <dcterms:created xsi:type="dcterms:W3CDTF">2023-06-02T10:43:31Z</dcterms:created>
  <dcterms:modified xsi:type="dcterms:W3CDTF">2023-06-08T14:32:38Z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oudStatistics_StoryID">
    <vt:lpwstr>88cc774a-4e14-4f10-9ecd-9d90ec222c7f</vt:lpwstr>
  </property>
</Properties>
</file>